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4" r:id="rId2"/>
  </p:sldMasterIdLst>
  <p:notesMasterIdLst>
    <p:notesMasterId r:id="rId2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12192000" cy="6858000"/>
  <p:notesSz cx="6858000" cy="9144000"/>
  <p:embeddedFontLst>
    <p:embeddedFont>
      <p:font typeface="Libre Baskerville" charset="0"/>
      <p:regular r:id="rId30"/>
      <p:bold r:id="rId31"/>
      <p:italic r:id="rId32"/>
    </p:embeddedFont>
    <p:embeddedFont>
      <p:font typeface="Calibri" pitchFamily="34" charset="0"/>
      <p:regular r:id="rId33"/>
      <p:bold r:id="rId34"/>
      <p:italic r:id="rId35"/>
      <p:boldItalic r:id="rId36"/>
    </p:embeddedFont>
    <p:embeddedFont>
      <p:font typeface="Open Sans" charset="0"/>
      <p:regular r:id="rId37"/>
      <p:bold r:id="rId38"/>
      <p:italic r:id="rId39"/>
      <p:boldItalic r:id="rId40"/>
    </p:embeddedFont>
    <p:embeddedFont>
      <p:font typeface="Merriweather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5" roundtripDataSignature="AMtx7mhTaw2AD47yuLriuEJD5RJFXCiS3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F0346FCE-267A-44C2-BA60-6E0806ACDECE}">
  <a:tblStyle styleId="{F0346FCE-267A-44C2-BA60-6E0806ACDECE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2E7"/>
          </a:solidFill>
        </a:fill>
      </a:tcStyle>
    </a:wholeTbl>
    <a:band1H>
      <a:tcTxStyle/>
      <a:tcStyle>
        <a:tcBdr/>
        <a:fill>
          <a:solidFill>
            <a:srgbClr val="FFE5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5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8" d="100"/>
          <a:sy n="78" d="100"/>
        </p:scale>
        <p:origin x="-312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2016201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7b236361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g117b236361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9" name="Google Shape;25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5" name="Google Shape;27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4" name="Google Shape;28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0" name="Google Shape;31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6" name="Google Shape;31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4" name="Google Shape;32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1" name="Google Shape;33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0" name="Google Shape;34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6" name="Google Shape;3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3" name="Google Shape;35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0" name="Google Shape;360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66" name="Google Shape;36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2" name="Google Shape;18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5" name="Google Shape;19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0" name="Google Shape;21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Google Shape;22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7"/>
          <p:cNvSpPr/>
          <p:nvPr/>
        </p:nvSpPr>
        <p:spPr>
          <a:xfrm>
            <a:off x="0" y="0"/>
            <a:ext cx="4058800" cy="68580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7"/>
          <p:cNvSpPr/>
          <p:nvPr/>
        </p:nvSpPr>
        <p:spPr>
          <a:xfrm>
            <a:off x="4058800" y="0"/>
            <a:ext cx="8133200" cy="6858000"/>
          </a:xfrm>
          <a:prstGeom prst="rect">
            <a:avLst/>
          </a:prstGeom>
          <a:solidFill>
            <a:srgbClr val="FFA800">
              <a:alpha val="85098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7"/>
          <p:cNvSpPr txBox="1">
            <a:spLocks noGrp="1"/>
          </p:cNvSpPr>
          <p:nvPr>
            <p:ph type="ctrTitle"/>
          </p:nvPr>
        </p:nvSpPr>
        <p:spPr>
          <a:xfrm>
            <a:off x="4905767" y="3671800"/>
            <a:ext cx="6538400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7" name="Google Shape;17;p27"/>
          <p:cNvCxnSpPr/>
          <p:nvPr/>
        </p:nvCxnSpPr>
        <p:spPr>
          <a:xfrm>
            <a:off x="5087787" y="5445200"/>
            <a:ext cx="9276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bright)">
  <p:cSld name="Blank (bright)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7"/>
          <p:cNvSpPr/>
          <p:nvPr/>
        </p:nvSpPr>
        <p:spPr>
          <a:xfrm>
            <a:off x="133" y="-7733"/>
            <a:ext cx="12192000" cy="6866000"/>
          </a:xfrm>
          <a:prstGeom prst="rect">
            <a:avLst/>
          </a:prstGeom>
          <a:solidFill>
            <a:srgbClr val="FFA800">
              <a:alpha val="85098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7"/>
          <p:cNvSpPr/>
          <p:nvPr/>
        </p:nvSpPr>
        <p:spPr>
          <a:xfrm>
            <a:off x="0" y="-7900"/>
            <a:ext cx="12192000" cy="6866000"/>
          </a:xfrm>
          <a:prstGeom prst="frame">
            <a:avLst>
              <a:gd name="adj1" fmla="val 5041"/>
            </a:avLst>
          </a:prstGeom>
          <a:solidFill>
            <a:srgbClr val="29466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7"/>
          <p:cNvSpPr/>
          <p:nvPr/>
        </p:nvSpPr>
        <p:spPr>
          <a:xfrm>
            <a:off x="5738200" y="6142667"/>
            <a:ext cx="715600" cy="71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7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dark)" type="blank">
  <p:cSld name="BLANK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8"/>
          <p:cNvSpPr/>
          <p:nvPr/>
        </p:nvSpPr>
        <p:spPr>
          <a:xfrm>
            <a:off x="133" y="-7733"/>
            <a:ext cx="12192000" cy="6866000"/>
          </a:xfrm>
          <a:prstGeom prst="rect">
            <a:avLst/>
          </a:prstGeom>
          <a:solidFill>
            <a:srgbClr val="325680">
              <a:alpha val="854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8"/>
          <p:cNvSpPr/>
          <p:nvPr/>
        </p:nvSpPr>
        <p:spPr>
          <a:xfrm>
            <a:off x="0" y="-7900"/>
            <a:ext cx="12192000" cy="6866000"/>
          </a:xfrm>
          <a:prstGeom prst="frame">
            <a:avLst>
              <a:gd name="adj1" fmla="val 5041"/>
            </a:avLst>
          </a:prstGeom>
          <a:solidFill>
            <a:srgbClr val="FFA8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8"/>
          <p:cNvSpPr/>
          <p:nvPr/>
        </p:nvSpPr>
        <p:spPr>
          <a:xfrm>
            <a:off x="5738200" y="6142667"/>
            <a:ext cx="715600" cy="71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8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(white)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9"/>
          <p:cNvSpPr/>
          <p:nvPr/>
        </p:nvSpPr>
        <p:spPr>
          <a:xfrm>
            <a:off x="-385825" y="0"/>
            <a:ext cx="4058800" cy="6858000"/>
          </a:xfrm>
          <a:prstGeom prst="rect">
            <a:avLst/>
          </a:prstGeom>
          <a:solidFill>
            <a:srgbClr val="FFA800">
              <a:alpha val="85098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9"/>
          <p:cNvSpPr/>
          <p:nvPr/>
        </p:nvSpPr>
        <p:spPr>
          <a:xfrm>
            <a:off x="4058633" y="0"/>
            <a:ext cx="81332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" name="Google Shape;26;p29"/>
          <p:cNvCxnSpPr/>
          <p:nvPr/>
        </p:nvCxnSpPr>
        <p:spPr>
          <a:xfrm>
            <a:off x="713189" y="2394733"/>
            <a:ext cx="6032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29"/>
          <p:cNvSpPr/>
          <p:nvPr/>
        </p:nvSpPr>
        <p:spPr>
          <a:xfrm>
            <a:off x="0" y="0"/>
            <a:ext cx="715600" cy="7156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9"/>
          <p:cNvSpPr txBox="1">
            <a:spLocks noGrp="1"/>
          </p:cNvSpPr>
          <p:nvPr>
            <p:ph type="title"/>
          </p:nvPr>
        </p:nvSpPr>
        <p:spPr>
          <a:xfrm>
            <a:off x="589873" y="1393533"/>
            <a:ext cx="2863200" cy="8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9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0"/>
          <p:cNvSpPr/>
          <p:nvPr/>
        </p:nvSpPr>
        <p:spPr>
          <a:xfrm>
            <a:off x="133" y="-7733"/>
            <a:ext cx="12192000" cy="6866000"/>
          </a:xfrm>
          <a:prstGeom prst="rect">
            <a:avLst/>
          </a:prstGeom>
          <a:solidFill>
            <a:srgbClr val="FFA800">
              <a:alpha val="85098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30"/>
          <p:cNvSpPr/>
          <p:nvPr/>
        </p:nvSpPr>
        <p:spPr>
          <a:xfrm>
            <a:off x="0" y="-7900"/>
            <a:ext cx="12192000" cy="6866000"/>
          </a:xfrm>
          <a:prstGeom prst="frame">
            <a:avLst>
              <a:gd name="adj1" fmla="val 5041"/>
            </a:avLst>
          </a:prstGeom>
          <a:solidFill>
            <a:srgbClr val="29466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30"/>
          <p:cNvSpPr/>
          <p:nvPr/>
        </p:nvSpPr>
        <p:spPr>
          <a:xfrm>
            <a:off x="5738200" y="6142667"/>
            <a:ext cx="715600" cy="715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30"/>
          <p:cNvSpPr txBox="1">
            <a:spLocks noGrp="1"/>
          </p:cNvSpPr>
          <p:nvPr>
            <p:ph type="body" idx="1"/>
          </p:nvPr>
        </p:nvSpPr>
        <p:spPr>
          <a:xfrm>
            <a:off x="609600" y="5468679"/>
            <a:ext cx="10972800" cy="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94667"/>
              </a:buClr>
              <a:buSzPts val="1200"/>
              <a:buNone/>
              <a:defRPr sz="1600" b="1">
                <a:solidFill>
                  <a:srgbClr val="294667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9pPr>
          </a:lstStyle>
          <a:p>
            <a:endParaRPr/>
          </a:p>
        </p:txBody>
      </p:sp>
      <p:sp>
        <p:nvSpPr>
          <p:cNvPr id="35" name="Google Shape;35;p30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- Text right" type="tx">
  <p:cSld name="TITLE_AND_BOD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1"/>
          <p:cNvSpPr/>
          <p:nvPr/>
        </p:nvSpPr>
        <p:spPr>
          <a:xfrm>
            <a:off x="0" y="0"/>
            <a:ext cx="4470400" cy="6858000"/>
          </a:xfrm>
          <a:prstGeom prst="rect">
            <a:avLst/>
          </a:prstGeom>
          <a:solidFill>
            <a:srgbClr val="FFA800">
              <a:alpha val="85098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31"/>
          <p:cNvSpPr txBox="1">
            <a:spLocks noGrp="1"/>
          </p:cNvSpPr>
          <p:nvPr>
            <p:ph type="title"/>
          </p:nvPr>
        </p:nvSpPr>
        <p:spPr>
          <a:xfrm>
            <a:off x="4805680" y="711301"/>
            <a:ext cx="4923200" cy="10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1"/>
          <p:cNvSpPr txBox="1">
            <a:spLocks noGrp="1"/>
          </p:cNvSpPr>
          <p:nvPr>
            <p:ph type="body" idx="1"/>
          </p:nvPr>
        </p:nvSpPr>
        <p:spPr>
          <a:xfrm>
            <a:off x="4846321" y="2113468"/>
            <a:ext cx="6735847" cy="4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C200"/>
              </a:buClr>
              <a:buSzPts val="1800"/>
              <a:buChar char="▫"/>
              <a:defRPr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200"/>
              </a:buClr>
              <a:buSzPts val="1800"/>
              <a:buChar char="▪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9pPr>
          </a:lstStyle>
          <a:p>
            <a:endParaRPr/>
          </a:p>
        </p:txBody>
      </p:sp>
      <p:sp>
        <p:nvSpPr>
          <p:cNvPr id="40" name="Google Shape;40;p31"/>
          <p:cNvSpPr/>
          <p:nvPr/>
        </p:nvSpPr>
        <p:spPr>
          <a:xfrm>
            <a:off x="0" y="0"/>
            <a:ext cx="715600" cy="7156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31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(white)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3"/>
          <p:cNvSpPr/>
          <p:nvPr/>
        </p:nvSpPr>
        <p:spPr>
          <a:xfrm>
            <a:off x="0" y="0"/>
            <a:ext cx="5788058" cy="6858000"/>
          </a:xfrm>
          <a:prstGeom prst="rect">
            <a:avLst/>
          </a:prstGeom>
          <a:solidFill>
            <a:srgbClr val="FFA800">
              <a:alpha val="85098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33"/>
          <p:cNvSpPr/>
          <p:nvPr/>
        </p:nvSpPr>
        <p:spPr>
          <a:xfrm>
            <a:off x="4058633" y="0"/>
            <a:ext cx="81332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33"/>
          <p:cNvSpPr/>
          <p:nvPr/>
        </p:nvSpPr>
        <p:spPr>
          <a:xfrm>
            <a:off x="0" y="0"/>
            <a:ext cx="715600" cy="7156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33"/>
          <p:cNvSpPr txBox="1">
            <a:spLocks noGrp="1"/>
          </p:cNvSpPr>
          <p:nvPr>
            <p:ph type="title"/>
          </p:nvPr>
        </p:nvSpPr>
        <p:spPr>
          <a:xfrm>
            <a:off x="589873" y="1393533"/>
            <a:ext cx="2863200" cy="8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3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4"/>
          <p:cNvSpPr/>
          <p:nvPr/>
        </p:nvSpPr>
        <p:spPr>
          <a:xfrm>
            <a:off x="133" y="-7733"/>
            <a:ext cx="12192000" cy="6866000"/>
          </a:xfrm>
          <a:prstGeom prst="rect">
            <a:avLst/>
          </a:prstGeom>
          <a:solidFill>
            <a:srgbClr val="FFA800">
              <a:alpha val="85098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34"/>
          <p:cNvSpPr/>
          <p:nvPr/>
        </p:nvSpPr>
        <p:spPr>
          <a:xfrm>
            <a:off x="0" y="-7900"/>
            <a:ext cx="12192000" cy="6866000"/>
          </a:xfrm>
          <a:prstGeom prst="frame">
            <a:avLst>
              <a:gd name="adj1" fmla="val 5041"/>
            </a:avLst>
          </a:prstGeom>
          <a:solidFill>
            <a:srgbClr val="29466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34"/>
          <p:cNvSpPr/>
          <p:nvPr/>
        </p:nvSpPr>
        <p:spPr>
          <a:xfrm>
            <a:off x="5738200" y="6142667"/>
            <a:ext cx="715600" cy="715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34"/>
          <p:cNvSpPr txBox="1">
            <a:spLocks noGrp="1"/>
          </p:cNvSpPr>
          <p:nvPr>
            <p:ph type="body" idx="1"/>
          </p:nvPr>
        </p:nvSpPr>
        <p:spPr>
          <a:xfrm>
            <a:off x="609600" y="5468679"/>
            <a:ext cx="10972800" cy="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94667"/>
              </a:buClr>
              <a:buSzPts val="1200"/>
              <a:buNone/>
              <a:defRPr sz="1600" b="1">
                <a:solidFill>
                  <a:srgbClr val="294667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9pPr>
          </a:lstStyle>
          <a:p>
            <a:endParaRPr/>
          </a:p>
        </p:txBody>
      </p:sp>
      <p:sp>
        <p:nvSpPr>
          <p:cNvPr id="57" name="Google Shape;57;p34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5"/>
          <p:cNvSpPr/>
          <p:nvPr/>
        </p:nvSpPr>
        <p:spPr>
          <a:xfrm>
            <a:off x="0" y="0"/>
            <a:ext cx="4058800" cy="68580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35"/>
          <p:cNvSpPr/>
          <p:nvPr/>
        </p:nvSpPr>
        <p:spPr>
          <a:xfrm>
            <a:off x="4058800" y="0"/>
            <a:ext cx="8133200" cy="6858000"/>
          </a:xfrm>
          <a:prstGeom prst="rect">
            <a:avLst/>
          </a:prstGeom>
          <a:solidFill>
            <a:srgbClr val="FFA800">
              <a:alpha val="85098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35"/>
          <p:cNvSpPr txBox="1">
            <a:spLocks noGrp="1"/>
          </p:cNvSpPr>
          <p:nvPr>
            <p:ph type="ctrTitle"/>
          </p:nvPr>
        </p:nvSpPr>
        <p:spPr>
          <a:xfrm>
            <a:off x="4905767" y="3671800"/>
            <a:ext cx="6538400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62" name="Google Shape;62;p35"/>
          <p:cNvCxnSpPr/>
          <p:nvPr/>
        </p:nvCxnSpPr>
        <p:spPr>
          <a:xfrm>
            <a:off x="5087787" y="5445200"/>
            <a:ext cx="9276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35"/>
          <p:cNvSpPr/>
          <p:nvPr/>
        </p:nvSpPr>
        <p:spPr>
          <a:xfrm>
            <a:off x="2329600" y="3716000"/>
            <a:ext cx="1729200" cy="172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ird - 2 columns left">
  <p:cSld name="Third - 2 columns lef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6"/>
          <p:cNvSpPr/>
          <p:nvPr/>
        </p:nvSpPr>
        <p:spPr>
          <a:xfrm flipH="1">
            <a:off x="8133033" y="0"/>
            <a:ext cx="4058800" cy="6858000"/>
          </a:xfrm>
          <a:prstGeom prst="rect">
            <a:avLst/>
          </a:prstGeom>
          <a:solidFill>
            <a:srgbClr val="325680">
              <a:alpha val="854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36"/>
          <p:cNvSpPr/>
          <p:nvPr/>
        </p:nvSpPr>
        <p:spPr>
          <a:xfrm flipH="1">
            <a:off x="0" y="0"/>
            <a:ext cx="8133200" cy="6858000"/>
          </a:xfrm>
          <a:prstGeom prst="rect">
            <a:avLst/>
          </a:prstGeom>
          <a:solidFill>
            <a:srgbClr val="FFA8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36"/>
          <p:cNvSpPr/>
          <p:nvPr/>
        </p:nvSpPr>
        <p:spPr>
          <a:xfrm>
            <a:off x="0" y="0"/>
            <a:ext cx="715600" cy="71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36"/>
          <p:cNvSpPr txBox="1">
            <a:spLocks noGrp="1"/>
          </p:cNvSpPr>
          <p:nvPr>
            <p:ph type="title"/>
          </p:nvPr>
        </p:nvSpPr>
        <p:spPr>
          <a:xfrm>
            <a:off x="579608" y="1061833"/>
            <a:ext cx="6958400" cy="8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6"/>
          <p:cNvSpPr txBox="1">
            <a:spLocks noGrp="1"/>
          </p:cNvSpPr>
          <p:nvPr>
            <p:ph type="body" idx="1"/>
          </p:nvPr>
        </p:nvSpPr>
        <p:spPr>
          <a:xfrm>
            <a:off x="579108" y="2153167"/>
            <a:ext cx="3377200" cy="42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867">
                <a:solidFill>
                  <a:srgbClr val="FFFFFF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867">
                <a:solidFill>
                  <a:srgbClr val="FFFFFF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867">
                <a:solidFill>
                  <a:srgbClr val="FFFFFF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867">
                <a:solidFill>
                  <a:srgbClr val="FFFFFF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867">
                <a:solidFill>
                  <a:srgbClr val="FFFFFF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867">
                <a:solidFill>
                  <a:srgbClr val="FFFFFF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867">
                <a:solidFill>
                  <a:srgbClr val="FFFFFF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867">
                <a:solidFill>
                  <a:srgbClr val="FFFFFF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867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body" idx="2"/>
          </p:nvPr>
        </p:nvSpPr>
        <p:spPr>
          <a:xfrm>
            <a:off x="4160112" y="2153167"/>
            <a:ext cx="3377200" cy="42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867">
                <a:solidFill>
                  <a:srgbClr val="FFFFFF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867">
                <a:solidFill>
                  <a:srgbClr val="FFFFFF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867">
                <a:solidFill>
                  <a:srgbClr val="FFFFFF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867">
                <a:solidFill>
                  <a:srgbClr val="FFFFFF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867">
                <a:solidFill>
                  <a:srgbClr val="FFFFFF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867">
                <a:solidFill>
                  <a:srgbClr val="FFFFFF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867">
                <a:solidFill>
                  <a:srgbClr val="FFFFFF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867">
                <a:solidFill>
                  <a:srgbClr val="FFFFFF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867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29466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2" name="Google Shape;72;p36"/>
          <p:cNvCxnSpPr/>
          <p:nvPr/>
        </p:nvCxnSpPr>
        <p:spPr>
          <a:xfrm>
            <a:off x="727057" y="2026633"/>
            <a:ext cx="6032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11" name="Google Shape;11;p2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" name="Google Shape;12;p2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2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867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44" name="Google Shape;44;p32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5" name="Google Shape;45;p32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Open Sans"/>
              <a:buNone/>
              <a:defRPr sz="1733" b="1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978-1-4471-3719-1_27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"/>
          <p:cNvSpPr txBox="1">
            <a:spLocks noGrp="1"/>
          </p:cNvSpPr>
          <p:nvPr>
            <p:ph type="ctrTitle"/>
          </p:nvPr>
        </p:nvSpPr>
        <p:spPr>
          <a:xfrm>
            <a:off x="4343279" y="1971675"/>
            <a:ext cx="7486893" cy="4237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5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/>
            </a:r>
            <a:br>
              <a:rPr lang="en-US" sz="5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5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Electronic System for Navigation of Visually Impaired People​</a:t>
            </a: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/>
            </a:r>
            <a:b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/>
            </a:r>
            <a:b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/>
            </a:r>
            <a:b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1"/>
          <p:cNvSpPr txBox="1"/>
          <p:nvPr/>
        </p:nvSpPr>
        <p:spPr>
          <a:xfrm>
            <a:off x="138723" y="1971675"/>
            <a:ext cx="3833103" cy="2554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F2F2F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2nd International Conference on Pervasive Computing and Social Networking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F2F2F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F2F2F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4" name="Google Shape;84;p1" descr="VIT Pune - Info, Ranking, Cutoff &amp; Placements 2020 | College Pravesh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56511" y="163728"/>
            <a:ext cx="1395167" cy="1395167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5" name="Google Shape;85;p1"/>
          <p:cNvSpPr txBox="1"/>
          <p:nvPr/>
        </p:nvSpPr>
        <p:spPr>
          <a:xfrm>
            <a:off x="138723" y="622168"/>
            <a:ext cx="460472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1" i="0" u="none" strike="noStrike" cap="none" dirty="0">
                <a:solidFill>
                  <a:srgbClr val="F2F2F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ICPCSN 2022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5018056" y="5374058"/>
            <a:ext cx="1077944" cy="14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4743451" y="4365010"/>
            <a:ext cx="6686550" cy="126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1" i="0" u="none" strike="noStrike" cap="none">
                <a:solidFill>
                  <a:srgbClr val="02102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/>
            </a:r>
            <a:br>
              <a:rPr lang="en-US" sz="4800" b="1" i="0" u="none" strike="noStrike" cap="none">
                <a:solidFill>
                  <a:srgbClr val="021028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800" b="1" i="0" u="none" strike="noStrike" cap="none">
                <a:solidFill>
                  <a:srgbClr val="02102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Paper id - ICPCSN046</a:t>
            </a:r>
            <a:endParaRPr sz="2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4955876" y="774224"/>
            <a:ext cx="5702235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Vishwakarma Institute of Technology, Pune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138722" y="4303455"/>
            <a:ext cx="3833103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 err="1">
                <a:solidFill>
                  <a:srgbClr val="F2F2F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Narasu's</a:t>
            </a:r>
            <a:r>
              <a:rPr lang="en-US" sz="2000" b="1" i="0" u="none" strike="noStrike" cap="none" dirty="0">
                <a:solidFill>
                  <a:srgbClr val="F2F2F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b="1" i="0" u="none" strike="noStrike" cap="none" dirty="0" err="1">
                <a:solidFill>
                  <a:srgbClr val="F2F2F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Sarathy</a:t>
            </a:r>
            <a:r>
              <a:rPr lang="en-US" sz="2000" b="1" i="0" u="none" strike="noStrike" cap="none" dirty="0">
                <a:solidFill>
                  <a:srgbClr val="F2F2F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Institute of Technology</a:t>
            </a:r>
            <a:br>
              <a:rPr lang="en-US" sz="2000" b="1" i="0" u="none" strike="noStrike" cap="none" dirty="0">
                <a:solidFill>
                  <a:srgbClr val="F2F2F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 strike="noStrike" cap="none" dirty="0">
                <a:solidFill>
                  <a:srgbClr val="F2F2F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Salem, India</a:t>
            </a:r>
            <a:endParaRPr sz="2000" b="1" i="0" u="none" strike="noStrike" cap="none" dirty="0">
              <a:solidFill>
                <a:srgbClr val="F2F2F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F2F2F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17b2363619_0_9"/>
          <p:cNvSpPr txBox="1">
            <a:spLocks noGrp="1"/>
          </p:cNvSpPr>
          <p:nvPr>
            <p:ph type="title"/>
          </p:nvPr>
        </p:nvSpPr>
        <p:spPr>
          <a:xfrm>
            <a:off x="779076" y="789725"/>
            <a:ext cx="3307500" cy="10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800">
                <a:latin typeface="Times New Roman"/>
                <a:ea typeface="Times New Roman"/>
                <a:cs typeface="Times New Roman"/>
                <a:sym typeface="Times New Roman"/>
              </a:rPr>
              <a:t>Novelty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5" name="Google Shape;235;g117b2363619_0_9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7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36" name="Google Shape;236;g117b2363619_0_9"/>
          <p:cNvCxnSpPr/>
          <p:nvPr/>
        </p:nvCxnSpPr>
        <p:spPr>
          <a:xfrm>
            <a:off x="6081419" y="2000139"/>
            <a:ext cx="1344000" cy="0"/>
          </a:xfrm>
          <a:prstGeom prst="straightConnector1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7" name="Google Shape;237;g117b2363619_0_9"/>
          <p:cNvSpPr txBox="1">
            <a:spLocks noGrp="1"/>
          </p:cNvSpPr>
          <p:nvPr>
            <p:ph type="body" idx="1"/>
          </p:nvPr>
        </p:nvSpPr>
        <p:spPr>
          <a:xfrm>
            <a:off x="4382840" y="277593"/>
            <a:ext cx="7727880" cy="50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4" lvl="0" indent="-52068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Char char="❑"/>
            </a:pP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Local map dictionary based customized navigation</a:t>
            </a: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9584" lvl="0" indent="-52068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Char char="❑"/>
            </a:pP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 detection of road intersection and turns</a:t>
            </a: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9584" lvl="0" indent="-52068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Char char="❑"/>
            </a:pP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Portable </a:t>
            </a: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9584" lvl="0" indent="-52068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Char char="❑"/>
            </a:pP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friendly</a:t>
            </a: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9584" lvl="0" indent="-52068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Char char="❑"/>
            </a:pP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Simplified audio feedback</a:t>
            </a: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4200"/>
              </a:spcBef>
              <a:spcAft>
                <a:spcPts val="0"/>
              </a:spcAft>
              <a:buSzPts val="1800"/>
              <a:buNone/>
            </a:pP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9584" lvl="0" indent="0" algn="l" rtl="0">
              <a:lnSpc>
                <a:spcPct val="150000"/>
              </a:lnSpc>
              <a:spcBef>
                <a:spcPts val="4200"/>
              </a:spcBef>
              <a:spcAft>
                <a:spcPts val="0"/>
              </a:spcAft>
              <a:buClr>
                <a:schemeClr val="accent1"/>
              </a:buClr>
              <a:buSzPts val="2933"/>
              <a:buNone/>
            </a:pP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"/>
          <p:cNvSpPr txBox="1">
            <a:spLocks noGrp="1"/>
          </p:cNvSpPr>
          <p:nvPr>
            <p:ph type="body" idx="1"/>
          </p:nvPr>
        </p:nvSpPr>
        <p:spPr>
          <a:xfrm>
            <a:off x="971551" y="2457451"/>
            <a:ext cx="10458451" cy="22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30479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</a:pPr>
            <a:r>
              <a:rPr lang="en-US" sz="6400">
                <a:latin typeface="Times New Roman"/>
                <a:ea typeface="Times New Roman"/>
                <a:cs typeface="Times New Roman"/>
                <a:sym typeface="Times New Roman"/>
              </a:rPr>
              <a:t>03</a:t>
            </a:r>
            <a:endParaRPr/>
          </a:p>
          <a:p>
            <a:pPr marL="609585" lvl="0" indent="-30479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</a:pPr>
            <a:r>
              <a:rPr lang="en-US" sz="6400"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sz="6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p10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1"/>
          <p:cNvSpPr txBox="1"/>
          <p:nvPr/>
        </p:nvSpPr>
        <p:spPr>
          <a:xfrm>
            <a:off x="1834224" y="575632"/>
            <a:ext cx="8658578" cy="1426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marR="0" lvl="0" indent="-304791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94667"/>
              </a:buClr>
              <a:buSzPts val="1200"/>
              <a:buFont typeface="Open Sans"/>
              <a:buNone/>
            </a:pPr>
            <a:r>
              <a:rPr lang="en-US" sz="4267" b="1" i="0" u="none" strike="noStrike" cap="non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Block Diagram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1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250" name="Google Shape;250;p11"/>
          <p:cNvSpPr/>
          <p:nvPr/>
        </p:nvSpPr>
        <p:spPr>
          <a:xfrm>
            <a:off x="1848298" y="2001805"/>
            <a:ext cx="2523432" cy="1431447"/>
          </a:xfrm>
          <a:prstGeom prst="rect">
            <a:avLst/>
          </a:prstGeom>
          <a:solidFill>
            <a:srgbClr val="FFD17B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Numeric keypad</a:t>
            </a:r>
            <a:endParaRPr sz="2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1" name="Google Shape;251;p11"/>
          <p:cNvSpPr/>
          <p:nvPr/>
        </p:nvSpPr>
        <p:spPr>
          <a:xfrm>
            <a:off x="5132837" y="2001805"/>
            <a:ext cx="2373858" cy="1437359"/>
          </a:xfrm>
          <a:prstGeom prst="rect">
            <a:avLst/>
          </a:prstGeom>
          <a:solidFill>
            <a:srgbClr val="FFD17B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Processor Based System</a:t>
            </a:r>
            <a:endParaRPr sz="2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2" name="Google Shape;252;p11"/>
          <p:cNvSpPr/>
          <p:nvPr/>
        </p:nvSpPr>
        <p:spPr>
          <a:xfrm>
            <a:off x="8319570" y="2007717"/>
            <a:ext cx="2187306" cy="1431447"/>
          </a:xfrm>
          <a:prstGeom prst="rect">
            <a:avLst/>
          </a:prstGeom>
          <a:solidFill>
            <a:srgbClr val="FFD17B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Earphones</a:t>
            </a:r>
            <a:endParaRPr sz="2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3" name="Google Shape;253;p11"/>
          <p:cNvSpPr/>
          <p:nvPr/>
        </p:nvSpPr>
        <p:spPr>
          <a:xfrm>
            <a:off x="7506695" y="2586861"/>
            <a:ext cx="812875" cy="29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EFD3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1"/>
          <p:cNvSpPr/>
          <p:nvPr/>
        </p:nvSpPr>
        <p:spPr>
          <a:xfrm>
            <a:off x="5146911" y="4146610"/>
            <a:ext cx="2373858" cy="1345959"/>
          </a:xfrm>
          <a:prstGeom prst="rect">
            <a:avLst/>
          </a:prstGeom>
          <a:solidFill>
            <a:srgbClr val="FFD17B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Internet Dongle</a:t>
            </a:r>
            <a:endParaRPr sz="2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5" name="Google Shape;255;p11"/>
          <p:cNvSpPr/>
          <p:nvPr/>
        </p:nvSpPr>
        <p:spPr>
          <a:xfrm>
            <a:off x="6176816" y="3470846"/>
            <a:ext cx="285900" cy="675764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FFEFD3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1"/>
          <p:cNvSpPr/>
          <p:nvPr/>
        </p:nvSpPr>
        <p:spPr>
          <a:xfrm>
            <a:off x="4319961" y="2586861"/>
            <a:ext cx="812875" cy="29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EFD3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"/>
          <p:cNvSpPr txBox="1">
            <a:spLocks noGrp="1"/>
          </p:cNvSpPr>
          <p:nvPr>
            <p:ph type="title"/>
          </p:nvPr>
        </p:nvSpPr>
        <p:spPr>
          <a:xfrm>
            <a:off x="219075" y="847725"/>
            <a:ext cx="3571876" cy="1445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4267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Dataset-1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2" name="Google Shape;262;p12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263" name="Google Shape;263;p12"/>
          <p:cNvSpPr txBox="1"/>
          <p:nvPr/>
        </p:nvSpPr>
        <p:spPr>
          <a:xfrm>
            <a:off x="446183" y="2831570"/>
            <a:ext cx="3232103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6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Source</a:t>
            </a:r>
            <a:r>
              <a:rPr lang="en-US" sz="36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6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and</a:t>
            </a:r>
            <a:r>
              <a:rPr lang="en-US" sz="36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endParaRPr sz="3600" b="0" i="0" u="none" strike="noStrike" cap="none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Destination</a:t>
            </a:r>
            <a:r>
              <a:rPr lang="en-US" sz="36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endParaRPr sz="3600" b="0" i="0" u="none" strike="noStrike" cap="none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aphicFrame>
        <p:nvGraphicFramePr>
          <p:cNvPr id="264" name="Google Shape;264;p12"/>
          <p:cNvGraphicFramePr/>
          <p:nvPr/>
        </p:nvGraphicFramePr>
        <p:xfrm>
          <a:off x="4151870" y="173000"/>
          <a:ext cx="7945375" cy="6475000"/>
        </p:xfrm>
        <a:graphic>
          <a:graphicData uri="http://schemas.openxmlformats.org/drawingml/2006/table">
            <a:tbl>
              <a:tblPr>
                <a:noFill/>
                <a:tableStyleId>{F0346FCE-267A-44C2-BA60-6E0806ACDECE}</a:tableStyleId>
              </a:tblPr>
              <a:tblGrid>
                <a:gridCol w="1181725"/>
                <a:gridCol w="2665500"/>
                <a:gridCol w="2031800"/>
                <a:gridCol w="2066350"/>
              </a:tblGrid>
              <a:tr h="515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loc_id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6B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location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6B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latitude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6B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longitude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6B1"/>
                    </a:solidFill>
                  </a:tcPr>
                </a:tc>
              </a:tr>
              <a:tr h="597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C5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VIT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18.4636235448827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F0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73.8681970215453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</a:tr>
              <a:tr h="597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C5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Dolphin Chowk 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18.4613530985777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F0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73.8663197174780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</a:tr>
              <a:tr h="597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C5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Sukhsagar Nagar 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18.4565318847273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F0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73.8701151005911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</a:tr>
              <a:tr h="597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C5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Lake Town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18.4574398192754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F0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73.8640314780571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</a:tr>
              <a:tr h="581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C5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Pune Manapa Bus Station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18.5231950605349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F0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73.8538378691473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</a:tr>
              <a:tr h="597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C5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Chintamani Nagar 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18.4663130611137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F0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73.8661892368290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</a:tr>
              <a:tr h="597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C5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Mahesh Society 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18.4690560005604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F0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73.8650557445310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</a:tr>
              <a:tr h="597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C5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Bibewadi Police Station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18.4673373998633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F0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73.8641499107465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</a:tr>
              <a:tr h="597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C5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Kk Market 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18.4698715835638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F0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73.8584392147734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</a:tr>
              <a:tr h="597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C5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Swargate Busstand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18.4971512765214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F0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73.8580622798786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3"/>
          <p:cNvSpPr txBox="1">
            <a:spLocks noGrp="1"/>
          </p:cNvSpPr>
          <p:nvPr>
            <p:ph type="title"/>
          </p:nvPr>
        </p:nvSpPr>
        <p:spPr>
          <a:xfrm>
            <a:off x="357800" y="715600"/>
            <a:ext cx="3338773" cy="1602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4267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Dataset-2</a:t>
            </a:r>
            <a:endParaRPr sz="4267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70" name="Google Shape;270;p13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Open Sans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271" name="Google Shape;271;p13"/>
          <p:cNvSpPr/>
          <p:nvPr/>
        </p:nvSpPr>
        <p:spPr>
          <a:xfrm>
            <a:off x="671575" y="2815350"/>
            <a:ext cx="36249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Waypoints</a:t>
            </a: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72" name="Google Shape;272;p13"/>
          <p:cNvGraphicFramePr/>
          <p:nvPr/>
        </p:nvGraphicFramePr>
        <p:xfrm>
          <a:off x="4139516" y="210070"/>
          <a:ext cx="7933025" cy="6561300"/>
        </p:xfrm>
        <a:graphic>
          <a:graphicData uri="http://schemas.openxmlformats.org/drawingml/2006/table">
            <a:tbl>
              <a:tblPr>
                <a:noFill/>
                <a:tableStyleId>{F0346FCE-267A-44C2-BA60-6E0806ACDECE}</a:tableStyleId>
              </a:tblPr>
              <a:tblGrid>
                <a:gridCol w="973450"/>
                <a:gridCol w="1077425"/>
                <a:gridCol w="815350"/>
                <a:gridCol w="1339500"/>
                <a:gridCol w="1339500"/>
                <a:gridCol w="2387800"/>
              </a:tblGrid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waypt_start_id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6B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waypt_stop_id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6B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waypt_seq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6B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waypt_lat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6B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waypt_long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6B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waypt_nm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6B1"/>
                    </a:solidFill>
                  </a:tcPr>
                </a:tc>
              </a:tr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B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0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E8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18.4636423060993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73.8672999807301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5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Supriya Cafe 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</a:tr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B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0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E8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18.4622745152536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73.8673792512366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5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Upper Market Road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</a:tr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B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0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E8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18.4610524809038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73.8674828721393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5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Upper Indira Nagar Corner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</a:tr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B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0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E8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18.4609669931155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73.8674884242009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5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Bibwewadi Road - Rajeev Gandhi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</a:tr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B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0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E8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18.4609436766806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73.8691353780357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5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Diamond Jerish Mutton And Chicken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</a:tr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B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0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E8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18.4567098740135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73.8694264106621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5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 M D Mobile Skins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</a:tr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B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0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E8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18.4636284039618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73.8672999363589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5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Supriya Cafe 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</a:tr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B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0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E8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18.4631849815724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73.8653757103069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5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Bansilal Path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</a:tr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B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0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E8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18.4629471970441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73.8650597723761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5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Swami Vivekanand Road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</a:tr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B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0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E8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18.4607472799199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73.8651395928063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5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Lake Town Road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</a:tr>
              <a:tr h="546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9B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0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E8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18.4599400622288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AE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73.8649836149626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5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Hanuman Mandir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" marR="6350" marT="63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8B7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4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78" name="Google Shape;278;p14"/>
          <p:cNvSpPr txBox="1"/>
          <p:nvPr/>
        </p:nvSpPr>
        <p:spPr>
          <a:xfrm>
            <a:off x="4710023" y="528200"/>
            <a:ext cx="7099539" cy="58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/>
          </a:bodyPr>
          <a:lstStyle/>
          <a:p>
            <a:pPr marL="152392" marR="0" lvl="0" indent="0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3200" b="0" i="0" u="none" strike="noStrike" cap="none">
              <a:solidFill>
                <a:srgbClr val="0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79" name="Google Shape;279;p14"/>
          <p:cNvSpPr/>
          <p:nvPr/>
        </p:nvSpPr>
        <p:spPr>
          <a:xfrm>
            <a:off x="184785" y="1426964"/>
            <a:ext cx="3714452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rgbClr val="2946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FL0WCHART-1</a:t>
            </a:r>
            <a:endParaRPr sz="3200" b="1" i="0" u="none" strike="noStrike" cap="none">
              <a:solidFill>
                <a:srgbClr val="2946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80" name="Google Shape;280;p14"/>
          <p:cNvSpPr/>
          <p:nvPr/>
        </p:nvSpPr>
        <p:spPr>
          <a:xfrm>
            <a:off x="241892" y="3428991"/>
            <a:ext cx="3537628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Calculating </a:t>
            </a:r>
            <a:endParaRPr sz="40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>
                <a:solidFill>
                  <a:srgbClr val="2946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waypoints</a:t>
            </a:r>
            <a:endParaRPr sz="4000" b="1" i="0" u="none" strike="noStrike" cap="none">
              <a:solidFill>
                <a:srgbClr val="294667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281" name="Google Shape;28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07761" y="16043"/>
            <a:ext cx="8184239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5"/>
          <p:cNvSpPr txBox="1">
            <a:spLocks noGrp="1"/>
          </p:cNvSpPr>
          <p:nvPr>
            <p:ph type="title"/>
          </p:nvPr>
        </p:nvSpPr>
        <p:spPr>
          <a:xfrm>
            <a:off x="125730" y="1382103"/>
            <a:ext cx="3749039" cy="8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>
                <a:latin typeface="Libre Baskerville"/>
                <a:ea typeface="Libre Baskerville"/>
                <a:cs typeface="Libre Baskerville"/>
                <a:sym typeface="Libre Baskerville"/>
              </a:rPr>
              <a:t>FL0WCHART-2</a:t>
            </a:r>
            <a:endParaRPr sz="3200"/>
          </a:p>
        </p:txBody>
      </p:sp>
      <p:sp>
        <p:nvSpPr>
          <p:cNvPr id="287" name="Google Shape;287;p15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Open Sans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450376" y="2898464"/>
            <a:ext cx="322087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US" sz="2700" b="1" i="0" u="none" strike="noStrike" cap="none">
                <a:solidFill>
                  <a:srgbClr val="29466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Path Planning</a:t>
            </a:r>
            <a:endParaRPr sz="2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9" name="Google Shape;28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4672" y="246040"/>
            <a:ext cx="7666952" cy="64136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0" name="Google Shape;290;p15"/>
          <p:cNvCxnSpPr/>
          <p:nvPr/>
        </p:nvCxnSpPr>
        <p:spPr>
          <a:xfrm rot="10800000">
            <a:off x="4500880" y="2651760"/>
            <a:ext cx="284480" cy="0"/>
          </a:xfrm>
          <a:prstGeom prst="straightConnector1">
            <a:avLst/>
          </a:prstGeom>
          <a:noFill/>
          <a:ln w="9525" cap="flat" cmpd="sng">
            <a:solidFill>
              <a:srgbClr val="000E2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00"/>
              <a:buFont typeface="Open Sans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96" name="Google Shape;296;p16"/>
          <p:cNvSpPr/>
          <p:nvPr/>
        </p:nvSpPr>
        <p:spPr>
          <a:xfrm>
            <a:off x="1422768" y="1727007"/>
            <a:ext cx="3014915" cy="1562096"/>
          </a:xfrm>
          <a:prstGeom prst="rect">
            <a:avLst/>
          </a:prstGeom>
          <a:solidFill>
            <a:srgbClr val="FECD99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 frequently preferred locations</a:t>
            </a:r>
            <a:endParaRPr sz="20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7" name="Google Shape;297;p16"/>
          <p:cNvSpPr/>
          <p:nvPr/>
        </p:nvSpPr>
        <p:spPr>
          <a:xfrm>
            <a:off x="5159181" y="1727007"/>
            <a:ext cx="2415326" cy="1562096"/>
          </a:xfrm>
          <a:prstGeom prst="rect">
            <a:avLst/>
          </a:prstGeom>
          <a:solidFill>
            <a:srgbClr val="FECD99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choice for navigation using keypad</a:t>
            </a:r>
            <a:endParaRPr sz="20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8" name="Google Shape;298;p16"/>
          <p:cNvSpPr/>
          <p:nvPr/>
        </p:nvSpPr>
        <p:spPr>
          <a:xfrm>
            <a:off x="8507524" y="1727007"/>
            <a:ext cx="1985277" cy="1562096"/>
          </a:xfrm>
          <a:prstGeom prst="rect">
            <a:avLst/>
          </a:prstGeom>
          <a:solidFill>
            <a:srgbClr val="FECD99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Calculate waypoints</a:t>
            </a:r>
            <a:endParaRPr sz="20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9" name="Google Shape;299;p16"/>
          <p:cNvSpPr/>
          <p:nvPr/>
        </p:nvSpPr>
        <p:spPr>
          <a:xfrm>
            <a:off x="5308979" y="3954046"/>
            <a:ext cx="2265528" cy="1233400"/>
          </a:xfrm>
          <a:prstGeom prst="rect">
            <a:avLst/>
          </a:prstGeom>
          <a:solidFill>
            <a:srgbClr val="FECD99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on Map</a:t>
            </a:r>
            <a:endParaRPr sz="20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0" name="Google Shape;300;p16"/>
          <p:cNvSpPr/>
          <p:nvPr/>
        </p:nvSpPr>
        <p:spPr>
          <a:xfrm>
            <a:off x="8507524" y="3954046"/>
            <a:ext cx="2089500" cy="1233400"/>
          </a:xfrm>
          <a:prstGeom prst="rect">
            <a:avLst/>
          </a:prstGeom>
          <a:solidFill>
            <a:srgbClr val="FECD99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Path Planning</a:t>
            </a:r>
            <a:endParaRPr sz="20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1" name="Google Shape;301;p16"/>
          <p:cNvSpPr/>
          <p:nvPr/>
        </p:nvSpPr>
        <p:spPr>
          <a:xfrm>
            <a:off x="7034719" y="5495287"/>
            <a:ext cx="2089500" cy="915447"/>
          </a:xfrm>
          <a:prstGeom prst="rect">
            <a:avLst/>
          </a:prstGeom>
          <a:solidFill>
            <a:srgbClr val="FECD99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Audio Output</a:t>
            </a:r>
            <a:endParaRPr sz="20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2" name="Google Shape;302;p16"/>
          <p:cNvSpPr/>
          <p:nvPr/>
        </p:nvSpPr>
        <p:spPr>
          <a:xfrm>
            <a:off x="4437683" y="2351755"/>
            <a:ext cx="721498" cy="312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E0A7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16"/>
          <p:cNvSpPr/>
          <p:nvPr/>
        </p:nvSpPr>
        <p:spPr>
          <a:xfrm>
            <a:off x="7574506" y="2351755"/>
            <a:ext cx="933017" cy="312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E0A7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6"/>
          <p:cNvSpPr/>
          <p:nvPr/>
        </p:nvSpPr>
        <p:spPr>
          <a:xfrm>
            <a:off x="7574507" y="4414446"/>
            <a:ext cx="933017" cy="312600"/>
          </a:xfrm>
          <a:prstGeom prst="leftArrow">
            <a:avLst>
              <a:gd name="adj1" fmla="val 45250"/>
              <a:gd name="adj2" fmla="val 50000"/>
            </a:avLst>
          </a:prstGeom>
          <a:solidFill>
            <a:srgbClr val="FFE0A7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16"/>
          <p:cNvSpPr/>
          <p:nvPr/>
        </p:nvSpPr>
        <p:spPr>
          <a:xfrm>
            <a:off x="7880215" y="4641317"/>
            <a:ext cx="321600" cy="853969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E0A7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16"/>
          <p:cNvSpPr/>
          <p:nvPr/>
        </p:nvSpPr>
        <p:spPr>
          <a:xfrm>
            <a:off x="9391474" y="3320730"/>
            <a:ext cx="321600" cy="633315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E0A7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16"/>
          <p:cNvSpPr txBox="1"/>
          <p:nvPr/>
        </p:nvSpPr>
        <p:spPr>
          <a:xfrm>
            <a:off x="1834224" y="575632"/>
            <a:ext cx="8658578" cy="1426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marR="0" lvl="0" indent="-304791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94667"/>
              </a:buClr>
              <a:buSzPts val="1200"/>
              <a:buFont typeface="Open Sans"/>
              <a:buNone/>
            </a:pPr>
            <a:r>
              <a:rPr lang="en-US" sz="4267" b="1" i="0" u="none" strike="noStrike" cap="non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Overall Working</a:t>
            </a:r>
            <a:endParaRPr sz="4267" b="1" i="0" u="none" strike="noStrike" cap="none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ransition spd="slow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7"/>
          <p:cNvSpPr txBox="1">
            <a:spLocks noGrp="1"/>
          </p:cNvSpPr>
          <p:nvPr>
            <p:ph type="body" idx="1"/>
          </p:nvPr>
        </p:nvSpPr>
        <p:spPr>
          <a:xfrm>
            <a:off x="971551" y="2457451"/>
            <a:ext cx="10458451" cy="22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30479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</a:pPr>
            <a:r>
              <a:rPr lang="en-US" sz="6400">
                <a:latin typeface="Times New Roman"/>
                <a:ea typeface="Times New Roman"/>
                <a:cs typeface="Times New Roman"/>
                <a:sym typeface="Times New Roman"/>
              </a:rPr>
              <a:t>04</a:t>
            </a:r>
            <a:endParaRPr/>
          </a:p>
          <a:p>
            <a:pPr marL="609585" lvl="0" indent="-30479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</a:pPr>
            <a:r>
              <a:rPr lang="en-US" sz="6400">
                <a:latin typeface="Times New Roman"/>
                <a:ea typeface="Times New Roman"/>
                <a:cs typeface="Times New Roman"/>
                <a:sym typeface="Times New Roman"/>
              </a:rPr>
              <a:t>Result</a:t>
            </a:r>
            <a:endParaRPr sz="6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3" name="Google Shape;313;p17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18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8"/>
          <p:cNvSpPr txBox="1">
            <a:spLocks noGrp="1"/>
          </p:cNvSpPr>
          <p:nvPr>
            <p:ph type="title"/>
          </p:nvPr>
        </p:nvSpPr>
        <p:spPr>
          <a:xfrm>
            <a:off x="142199" y="797562"/>
            <a:ext cx="3877352" cy="8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267">
                <a:latin typeface="Times New Roman"/>
                <a:ea typeface="Times New Roman"/>
                <a:cs typeface="Times New Roman"/>
                <a:sym typeface="Times New Roman"/>
              </a:rPr>
              <a:t>Results :</a:t>
            </a:r>
            <a:endParaRPr sz="4267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9" name="Google Shape;319;p18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19</a:t>
            </a:r>
            <a:endParaRPr/>
          </a:p>
        </p:txBody>
      </p:sp>
      <p:sp>
        <p:nvSpPr>
          <p:cNvPr id="320" name="Google Shape;320;p18"/>
          <p:cNvSpPr txBox="1"/>
          <p:nvPr/>
        </p:nvSpPr>
        <p:spPr>
          <a:xfrm>
            <a:off x="-8000" y="2271383"/>
            <a:ext cx="5057700" cy="2031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40"/>
              <a:buFont typeface="Noto Sans Symbols"/>
              <a:buChar char="❑"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 location as Dolphin Chowk</a:t>
            </a:r>
            <a:endParaRPr sz="20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40"/>
              <a:buFont typeface="Noto Sans Symbols"/>
              <a:buChar char="❑"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Destination location as V I T 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40"/>
              <a:buFont typeface="Noto Sans Symbols"/>
              <a:buChar char="❑"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3 waypoints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2102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1" name="Google Shape;32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33605" y="148281"/>
            <a:ext cx="7826589" cy="6561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4889191" y="447590"/>
            <a:ext cx="6957484" cy="891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Authors</a:t>
            </a:r>
            <a:endParaRPr sz="3733" b="1" i="0" u="none" strike="noStrike" cap="none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1266784" y="3106324"/>
            <a:ext cx="2490875" cy="420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33"/>
              <a:buFont typeface="Arial"/>
              <a:buNone/>
            </a:pPr>
            <a:r>
              <a:rPr lang="en-US" sz="2133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Prof. Jyoti Madake</a:t>
            </a:r>
            <a:endParaRPr sz="2133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97" name="Google Shape;97;p2"/>
          <p:cNvGrpSpPr/>
          <p:nvPr/>
        </p:nvGrpSpPr>
        <p:grpSpPr>
          <a:xfrm>
            <a:off x="5725946" y="4458019"/>
            <a:ext cx="394048" cy="449535"/>
            <a:chOff x="-56766175" y="3198925"/>
            <a:chExt cx="279625" cy="319000"/>
          </a:xfrm>
        </p:grpSpPr>
        <p:sp>
          <p:nvSpPr>
            <p:cNvPr id="98" name="Google Shape;98;p2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05" name="Google Shape;105;p2"/>
          <p:cNvGrpSpPr/>
          <p:nvPr/>
        </p:nvGrpSpPr>
        <p:grpSpPr>
          <a:xfrm>
            <a:off x="6022195" y="2384790"/>
            <a:ext cx="448443" cy="448443"/>
            <a:chOff x="-57568775" y="3198925"/>
            <a:chExt cx="318225" cy="318225"/>
          </a:xfrm>
        </p:grpSpPr>
        <p:sp>
          <p:nvSpPr>
            <p:cNvPr id="106" name="Google Shape;106;p2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9572285" y="4434732"/>
            <a:ext cx="448443" cy="448443"/>
            <a:chOff x="-57568775" y="3198925"/>
            <a:chExt cx="318225" cy="318225"/>
          </a:xfrm>
        </p:grpSpPr>
        <p:sp>
          <p:nvSpPr>
            <p:cNvPr id="113" name="Google Shape;113;p2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119" name="Google Shape;119;p2"/>
          <p:cNvSpPr txBox="1"/>
          <p:nvPr/>
        </p:nvSpPr>
        <p:spPr>
          <a:xfrm>
            <a:off x="8932958" y="3181004"/>
            <a:ext cx="2209647" cy="420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33"/>
              <a:buFont typeface="Arial"/>
              <a:buNone/>
            </a:pPr>
            <a:r>
              <a:rPr lang="en-US" sz="2133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Abhijeet Chine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5367230" y="3006897"/>
            <a:ext cx="2375465" cy="420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33"/>
              <a:buFont typeface="Arial"/>
              <a:buNone/>
            </a:pPr>
            <a:r>
              <a:rPr lang="en-US" sz="2133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Bhumika Bijane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1403843" y="5027154"/>
            <a:ext cx="2490876" cy="420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33"/>
              <a:buFont typeface="Arial"/>
              <a:buNone/>
            </a:pPr>
            <a:r>
              <a:rPr lang="en-US" sz="2133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Geetai  Charde</a:t>
            </a:r>
            <a:endParaRPr sz="2133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2" name="Google Shape;122;p2"/>
          <p:cNvSpPr txBox="1"/>
          <p:nvPr/>
        </p:nvSpPr>
        <p:spPr>
          <a:xfrm>
            <a:off x="8613903" y="4991251"/>
            <a:ext cx="3228780" cy="420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33"/>
              <a:buFont typeface="Arial"/>
              <a:buNone/>
            </a:pPr>
            <a:r>
              <a:rPr lang="en-US" sz="2133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Swati Shilaskar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"/>
          <p:cNvSpPr txBox="1"/>
          <p:nvPr/>
        </p:nvSpPr>
        <p:spPr>
          <a:xfrm>
            <a:off x="4068500" y="4993166"/>
            <a:ext cx="4147452" cy="420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33"/>
              <a:buFont typeface="Arial"/>
              <a:buNone/>
            </a:pPr>
            <a:r>
              <a:rPr lang="en-US" sz="2133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Dr. Shripad Bhatlawande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" name="Google Shape;124;p2"/>
          <p:cNvGrpSpPr/>
          <p:nvPr/>
        </p:nvGrpSpPr>
        <p:grpSpPr>
          <a:xfrm>
            <a:off x="9761403" y="2557362"/>
            <a:ext cx="394048" cy="449535"/>
            <a:chOff x="-56766175" y="3198925"/>
            <a:chExt cx="279625" cy="319000"/>
          </a:xfrm>
        </p:grpSpPr>
        <p:sp>
          <p:nvSpPr>
            <p:cNvPr id="125" name="Google Shape;125;p2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32" name="Google Shape;132;p2"/>
          <p:cNvGrpSpPr/>
          <p:nvPr/>
        </p:nvGrpSpPr>
        <p:grpSpPr>
          <a:xfrm>
            <a:off x="2345704" y="2614298"/>
            <a:ext cx="448443" cy="448443"/>
            <a:chOff x="-57568775" y="3198925"/>
            <a:chExt cx="318225" cy="318225"/>
          </a:xfrm>
        </p:grpSpPr>
        <p:sp>
          <p:nvSpPr>
            <p:cNvPr id="133" name="Google Shape;133;p2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39" name="Google Shape;139;p2"/>
          <p:cNvGrpSpPr/>
          <p:nvPr/>
        </p:nvGrpSpPr>
        <p:grpSpPr>
          <a:xfrm>
            <a:off x="2253611" y="4338712"/>
            <a:ext cx="448443" cy="448443"/>
            <a:chOff x="-57568775" y="3198925"/>
            <a:chExt cx="318225" cy="318225"/>
          </a:xfrm>
        </p:grpSpPr>
        <p:sp>
          <p:nvSpPr>
            <p:cNvPr id="140" name="Google Shape;140;p2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7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9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20</a:t>
            </a:r>
            <a:endParaRPr/>
          </a:p>
        </p:txBody>
      </p:sp>
      <p:sp>
        <p:nvSpPr>
          <p:cNvPr id="327" name="Google Shape;327;p19"/>
          <p:cNvSpPr/>
          <p:nvPr/>
        </p:nvSpPr>
        <p:spPr>
          <a:xfrm>
            <a:off x="144212" y="2459504"/>
            <a:ext cx="3840934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0" i="0" u="none" strike="noStrike" cap="none">
                <a:solidFill>
                  <a:srgbClr val="02102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route is also verified using satellite view. </a:t>
            </a:r>
            <a:endParaRPr sz="3200" b="0" i="0" u="none" strike="noStrike" cap="none">
              <a:solidFill>
                <a:srgbClr val="02102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8" name="Google Shape;32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50724" y="197708"/>
            <a:ext cx="7784757" cy="6499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0"/>
          <p:cNvSpPr txBox="1">
            <a:spLocks noGrp="1"/>
          </p:cNvSpPr>
          <p:nvPr>
            <p:ph type="title"/>
          </p:nvPr>
        </p:nvSpPr>
        <p:spPr>
          <a:xfrm>
            <a:off x="142199" y="1498309"/>
            <a:ext cx="3877352" cy="8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267">
                <a:latin typeface="Times New Roman"/>
                <a:ea typeface="Times New Roman"/>
                <a:cs typeface="Times New Roman"/>
                <a:sym typeface="Times New Roman"/>
              </a:rPr>
              <a:t>Advantages</a:t>
            </a:r>
            <a:endParaRPr/>
          </a:p>
        </p:txBody>
      </p:sp>
      <p:sp>
        <p:nvSpPr>
          <p:cNvPr id="334" name="Google Shape;334;p20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21</a:t>
            </a:r>
            <a:endParaRPr/>
          </a:p>
        </p:txBody>
      </p:sp>
      <p:sp>
        <p:nvSpPr>
          <p:cNvPr id="335" name="Google Shape;335;p20"/>
          <p:cNvSpPr txBox="1"/>
          <p:nvPr/>
        </p:nvSpPr>
        <p:spPr>
          <a:xfrm>
            <a:off x="4811900" y="535849"/>
            <a:ext cx="6152700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❑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Local area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navigation</a:t>
            </a:r>
            <a:endParaRPr sz="3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❑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friendly interface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❑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Cost-effective and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❑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Portable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❑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Long-lasting navigational choice</a:t>
            </a:r>
            <a:endParaRPr sz="3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254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</a:pPr>
            <a:endParaRPr sz="3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6" name="Google Shape;336;p20"/>
          <p:cNvSpPr txBox="1"/>
          <p:nvPr/>
        </p:nvSpPr>
        <p:spPr>
          <a:xfrm>
            <a:off x="142199" y="4909891"/>
            <a:ext cx="3877352" cy="8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</a:pPr>
            <a:r>
              <a:rPr lang="en-US" sz="4267" b="1" i="0" u="none" strike="noStrike" cap="none">
                <a:solidFill>
                  <a:srgbClr val="29466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0"/>
          <p:cNvSpPr/>
          <p:nvPr/>
        </p:nvSpPr>
        <p:spPr>
          <a:xfrm>
            <a:off x="4860267" y="5039603"/>
            <a:ext cx="5925020" cy="658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❑"/>
            </a:pPr>
            <a:r>
              <a:rPr lang="en-US"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Google API accuracy concern</a:t>
            </a:r>
            <a:endParaRPr sz="3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1"/>
          <p:cNvSpPr txBox="1">
            <a:spLocks noGrp="1"/>
          </p:cNvSpPr>
          <p:nvPr>
            <p:ph type="body" idx="1"/>
          </p:nvPr>
        </p:nvSpPr>
        <p:spPr>
          <a:xfrm>
            <a:off x="971551" y="2457451"/>
            <a:ext cx="10458451" cy="22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30479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</a:pPr>
            <a:r>
              <a:rPr lang="en-US" sz="6400">
                <a:latin typeface="Times New Roman"/>
                <a:ea typeface="Times New Roman"/>
                <a:cs typeface="Times New Roman"/>
                <a:sym typeface="Times New Roman"/>
              </a:rPr>
              <a:t>04</a:t>
            </a:r>
            <a:endParaRPr/>
          </a:p>
          <a:p>
            <a:pPr marL="609585" lvl="0" indent="-30479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</a:pPr>
            <a:r>
              <a:rPr lang="en-US" sz="6400">
                <a:latin typeface="Times New Roman"/>
                <a:ea typeface="Times New Roman"/>
                <a:cs typeface="Times New Roman"/>
                <a:sym typeface="Times New Roman"/>
              </a:rPr>
              <a:t>Conclusion </a:t>
            </a:r>
            <a:endParaRPr/>
          </a:p>
        </p:txBody>
      </p:sp>
      <p:sp>
        <p:nvSpPr>
          <p:cNvPr id="343" name="Google Shape;343;p21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22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2"/>
          <p:cNvSpPr txBox="1">
            <a:spLocks noGrp="1"/>
          </p:cNvSpPr>
          <p:nvPr>
            <p:ph type="ctrTitle"/>
          </p:nvPr>
        </p:nvSpPr>
        <p:spPr>
          <a:xfrm>
            <a:off x="559545" y="827000"/>
            <a:ext cx="6538400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4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br>
              <a:rPr lang="en-US" sz="44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4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9" name="Google Shape;349;p22"/>
          <p:cNvSpPr txBox="1"/>
          <p:nvPr/>
        </p:nvSpPr>
        <p:spPr>
          <a:xfrm>
            <a:off x="4012449" y="660475"/>
            <a:ext cx="8125500" cy="50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425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Noto Sans Symbols"/>
              <a:buChar char="❑"/>
            </a:pPr>
            <a:r>
              <a:rPr lang="en-US" sz="27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Local map dictionary based customized navigation </a:t>
            </a:r>
            <a:endParaRPr sz="27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marR="0" lvl="0" indent="-425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Noto Sans Symbols"/>
              <a:buChar char="❑"/>
            </a:pPr>
            <a:r>
              <a:rPr lang="en-US" sz="27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Guidance for frequently traveled path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42545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Noto Sans Symbols"/>
              <a:buChar char="❑"/>
            </a:pPr>
            <a:r>
              <a:rPr lang="en-US" sz="27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friendly audio feedback</a:t>
            </a:r>
            <a:endParaRPr/>
          </a:p>
          <a:p>
            <a:pPr marL="571500" marR="0" lvl="0" indent="-42545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Noto Sans Symbols"/>
              <a:buChar char="❑"/>
            </a:pPr>
            <a:r>
              <a:rPr lang="en-US" sz="27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GPS can be added to track the user</a:t>
            </a:r>
            <a:endParaRPr sz="27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marR="0" lvl="0" indent="-42545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Noto Sans Symbols"/>
              <a:buChar char="❑"/>
            </a:pPr>
            <a:r>
              <a:rPr lang="en-US" sz="27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Possible extension to include alternate routes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0" name="Google Shape;350;p22"/>
          <p:cNvSpPr txBox="1"/>
          <p:nvPr/>
        </p:nvSpPr>
        <p:spPr>
          <a:xfrm>
            <a:off x="5457824" y="6210300"/>
            <a:ext cx="638175" cy="676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1028"/>
              </a:buClr>
              <a:buSzPts val="1733"/>
              <a:buFont typeface="Times New Roman"/>
              <a:buNone/>
            </a:pPr>
            <a:fld id="{00000000-1234-1234-1234-123412341234}" type="slidenum">
              <a:rPr lang="en-US" sz="1733" b="1" i="0" u="none" strike="noStrike" cap="none">
                <a:solidFill>
                  <a:srgbClr val="02102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23</a:t>
            </a:fld>
            <a:endParaRPr sz="1733" b="1" i="0" u="none" strike="noStrike" cap="none">
              <a:solidFill>
                <a:srgbClr val="02102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3"/>
          <p:cNvSpPr txBox="1">
            <a:spLocks noGrp="1"/>
          </p:cNvSpPr>
          <p:nvPr>
            <p:ph type="body" idx="1"/>
          </p:nvPr>
        </p:nvSpPr>
        <p:spPr>
          <a:xfrm>
            <a:off x="379458" y="233801"/>
            <a:ext cx="10972800" cy="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70" lvl="0" indent="-304784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94667"/>
              </a:buClr>
              <a:buSzPts val="1200"/>
              <a:buNone/>
            </a:pPr>
            <a:r>
              <a:rPr lang="en-US" sz="4267"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/>
          </a:p>
        </p:txBody>
      </p:sp>
      <p:sp>
        <p:nvSpPr>
          <p:cNvPr id="356" name="Google Shape;356;p23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24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7" name="Google Shape;357;p23"/>
          <p:cNvSpPr txBox="1"/>
          <p:nvPr/>
        </p:nvSpPr>
        <p:spPr>
          <a:xfrm>
            <a:off x="379458" y="816093"/>
            <a:ext cx="11294863" cy="532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761985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AutoNum type="arabicPeriod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J. Faria, S. Lopes, H. Fernandes, P. Martins and J. Barroso, "Electronic white cane for blind people navigation assistance," 2010 World Automation Congress, 2010, pp. 1-7.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61985" marR="0" lvl="0" indent="-4572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AutoNum type="arabicPeriod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K. Iwatsuka, K. Yamamoto and K. Kato, "Development of a guide dog system for the blind people with character recognition ability," Proceedings of the 17th International Conference on Pattern Recognition, 2004. ICPR 2004., 2004, pp. 453-456 Vol.1, doi: 10.1109/ICPR.2004.1334161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61985" marR="0" lvl="0" indent="-4572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AutoNum type="arabicPeriod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Shrivastava, Prasun, Praveen Anand, Akash Singh, and V. Sagar."Medico stick: An ease to blind &amp; deaf." In 2015 2nd International Conference on Electronics and Communication Systems (ICECS),  pp. 1448-1452. IEEE, 2015.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61985" marR="0" lvl="0" indent="-4572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AutoNum type="arabicPeriod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Wang, Z., Li, N., Li, B.: Fast and independent access to map directions for people who are blind. Interact. Comput. 24, 91–106 (2012)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61985" marR="0" lvl="0" indent="-4572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AutoNum type="arabicPeriod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Mohapatra B. N., Mohapatra R. K., and Panda P.. "Path guidance system for blind people" International Journal of Open Information Technologies, vol. 7, no. 5, 2019, pp. 29-32.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61985" marR="0" lvl="0" indent="-457200" algn="l" rtl="0">
              <a:lnSpc>
                <a:spcPct val="100000"/>
              </a:lnSpc>
              <a:spcBef>
                <a:spcPts val="1400"/>
              </a:spcBef>
              <a:spcAft>
                <a:spcPts val="800"/>
              </a:spcAft>
              <a:buClr>
                <a:schemeClr val="dk2"/>
              </a:buClr>
              <a:buSzPts val="2200"/>
              <a:buFont typeface="Arial"/>
              <a:buAutoNum type="arabicPeriod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Loomis, Jack M., Reginald G. Golledge, and Roberta L. Klatzky. "GPS-based navigation systems for the visually impaired." Fundamentals of wearable computers and augmented reality 429 (2001): 46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4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363" name="Google Shape;363;p24"/>
          <p:cNvSpPr txBox="1"/>
          <p:nvPr/>
        </p:nvSpPr>
        <p:spPr>
          <a:xfrm>
            <a:off x="448468" y="171019"/>
            <a:ext cx="11294863" cy="5732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AutoNum type="arabicPeriod" startAt="7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Patel, Samir, Amit Kumar, Pradeep Yadav, Jay Desai, and Dipali Patil. "Smartphone-based obstacle detection for visually impaired people." In 2017 International Conference on Innovations in Information, Embedded and Communication Systems (ICIIECS), pp. 1-3. IEEE, 2017.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AutoNum type="arabicPeriod" startAt="7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Dhod, Rahul, Gurmohan Singh, Gagandeep Singh, and Manjit Kaur. "Low cost GPS and GSM based navigational aid for visually impaired people." Wireless Personal Communications92, no. 4 (2017): 1575-1589.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AutoNum type="arabicPeriod" startAt="7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A. Noorithaya, M. K. Kumar and A. Sreedevi, "Voice assisted navigation system for the blind," International Conference on Circuits, Communication, Control and Computing, 2014, pp. 177-181, doi: 10.1109/CIMCA.2014.7057785.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AutoNum type="arabicPeriod" startAt="7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Mohapatra B. N., Mohapatra R. K., and Panda P.. "Path guidance system for blind people" International Journal of Open Information Technologies, vol. 7, no. 5, 2019, pp. 29-32.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AutoNum type="arabicPeriod" startAt="7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J. Borenstein and I. Ulrich, "The GuideCane-a computerized travel aid for the active guidance of blind pedestrians," Proceedings of International Conference on Robotics and Automation, 1997, pp. 1283-1288 vol.2, doi: 10.1109/ROBOT.1997.614314.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AutoNum type="arabicPeriod" startAt="7"/>
            </a:pPr>
            <a:r>
              <a:rPr lang="en-US" sz="2000" b="0" i="0" u="none" strike="noStrike" cap="non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Farcy R., Bellik Y. (2002) Locomotion Assistance for the Blind. In: Keates S., Langdon P., Clarkson P.J., Robinson P. (eds) Universal Access and Assistive Technology. Springer, London.</a:t>
            </a:r>
            <a:r>
              <a:rPr lang="en-US" sz="2000" b="0" i="0" u="none" strike="noStrike" cap="none">
                <a:solidFill>
                  <a:srgbClr val="00206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 </a:t>
            </a:r>
            <a:endParaRPr sz="1400" b="0" i="0" u="none" strike="noStrike" cap="none">
              <a:solidFill>
                <a:srgbClr val="00206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9" name="Google Shape;369;p25" descr="Magnifying glass on clear background"/>
          <p:cNvPicPr preferRelativeResize="0"/>
          <p:nvPr/>
        </p:nvPicPr>
        <p:blipFill rotWithShape="1">
          <a:blip r:embed="rId3">
            <a:alphaModFix/>
          </a:blip>
          <a:srcRect l="9915" b="-1"/>
          <a:stretch/>
        </p:blipFill>
        <p:spPr>
          <a:xfrm>
            <a:off x="3504644" y="11"/>
            <a:ext cx="8687357" cy="6437136"/>
          </a:xfrm>
          <a:custGeom>
            <a:avLst/>
            <a:gdLst/>
            <a:ahLst/>
            <a:cxnLst/>
            <a:rect l="l" t="t" r="r" b="b"/>
            <a:pathLst>
              <a:path w="8687357" h="6437146" extrusionOk="0">
                <a:moveTo>
                  <a:pt x="3944493" y="3980202"/>
                </a:moveTo>
                <a:cubicBezTo>
                  <a:pt x="3944493" y="3980202"/>
                  <a:pt x="3944493" y="3980202"/>
                  <a:pt x="5117486" y="3980944"/>
                </a:cubicBezTo>
                <a:cubicBezTo>
                  <a:pt x="5193569" y="3981041"/>
                  <a:pt x="5262972" y="4020215"/>
                  <a:pt x="5301098" y="4086251"/>
                </a:cubicBezTo>
                <a:cubicBezTo>
                  <a:pt x="5301098" y="4086251"/>
                  <a:pt x="5301098" y="4086251"/>
                  <a:pt x="5889509" y="5105408"/>
                </a:cubicBezTo>
                <a:cubicBezTo>
                  <a:pt x="5926364" y="5169243"/>
                  <a:pt x="5926858" y="5251135"/>
                  <a:pt x="5887630" y="5314873"/>
                </a:cubicBezTo>
                <a:cubicBezTo>
                  <a:pt x="5887630" y="5314873"/>
                  <a:pt x="5887630" y="5314873"/>
                  <a:pt x="5303047" y="6333287"/>
                </a:cubicBezTo>
                <a:cubicBezTo>
                  <a:pt x="5267284" y="6397959"/>
                  <a:pt x="5197106" y="6438477"/>
                  <a:pt x="5123215" y="6437113"/>
                </a:cubicBezTo>
                <a:cubicBezTo>
                  <a:pt x="5123215" y="6437113"/>
                  <a:pt x="5123215" y="6437113"/>
                  <a:pt x="3948952" y="6434170"/>
                </a:cubicBezTo>
                <a:cubicBezTo>
                  <a:pt x="3874139" y="6436273"/>
                  <a:pt x="3803467" y="6394898"/>
                  <a:pt x="3766612" y="6331063"/>
                </a:cubicBezTo>
                <a:cubicBezTo>
                  <a:pt x="3766612" y="6331063"/>
                  <a:pt x="3766612" y="6331063"/>
                  <a:pt x="3178202" y="5311907"/>
                </a:cubicBezTo>
                <a:cubicBezTo>
                  <a:pt x="3140076" y="5245870"/>
                  <a:pt x="3140850" y="5166180"/>
                  <a:pt x="3178808" y="5100241"/>
                </a:cubicBezTo>
                <a:cubicBezTo>
                  <a:pt x="3178808" y="5100241"/>
                  <a:pt x="3178808" y="5100241"/>
                  <a:pt x="3764660" y="4084028"/>
                </a:cubicBezTo>
                <a:cubicBezTo>
                  <a:pt x="3800424" y="4019355"/>
                  <a:pt x="3870604" y="3978838"/>
                  <a:pt x="3944493" y="3980202"/>
                </a:cubicBezTo>
                <a:close/>
                <a:moveTo>
                  <a:pt x="5699720" y="3489582"/>
                </a:moveTo>
                <a:cubicBezTo>
                  <a:pt x="5699720" y="3489582"/>
                  <a:pt x="5699720" y="3489582"/>
                  <a:pt x="6163751" y="3489876"/>
                </a:cubicBezTo>
                <a:cubicBezTo>
                  <a:pt x="6193849" y="3489915"/>
                  <a:pt x="6221305" y="3505412"/>
                  <a:pt x="6236387" y="3531535"/>
                </a:cubicBezTo>
                <a:cubicBezTo>
                  <a:pt x="6236387" y="3531535"/>
                  <a:pt x="6236387" y="3531535"/>
                  <a:pt x="6469160" y="3934709"/>
                </a:cubicBezTo>
                <a:cubicBezTo>
                  <a:pt x="6483740" y="3959962"/>
                  <a:pt x="6483935" y="3992359"/>
                  <a:pt x="6468416" y="4017573"/>
                </a:cubicBezTo>
                <a:cubicBezTo>
                  <a:pt x="6468416" y="4017573"/>
                  <a:pt x="6468416" y="4017573"/>
                  <a:pt x="6237158" y="4420453"/>
                </a:cubicBezTo>
                <a:cubicBezTo>
                  <a:pt x="6223010" y="4446037"/>
                  <a:pt x="6195248" y="4462066"/>
                  <a:pt x="6166018" y="4461526"/>
                </a:cubicBezTo>
                <a:cubicBezTo>
                  <a:pt x="6166018" y="4461526"/>
                  <a:pt x="6166018" y="4461526"/>
                  <a:pt x="5701483" y="4460362"/>
                </a:cubicBezTo>
                <a:cubicBezTo>
                  <a:pt x="5671888" y="4461195"/>
                  <a:pt x="5643930" y="4444826"/>
                  <a:pt x="5629350" y="4419573"/>
                </a:cubicBezTo>
                <a:cubicBezTo>
                  <a:pt x="5629350" y="4419573"/>
                  <a:pt x="5629350" y="4419573"/>
                  <a:pt x="5396578" y="4016399"/>
                </a:cubicBezTo>
                <a:cubicBezTo>
                  <a:pt x="5381495" y="3990276"/>
                  <a:pt x="5381802" y="3958751"/>
                  <a:pt x="5396817" y="3932665"/>
                </a:cubicBezTo>
                <a:cubicBezTo>
                  <a:pt x="5396817" y="3932665"/>
                  <a:pt x="5396817" y="3932665"/>
                  <a:pt x="5628579" y="3530655"/>
                </a:cubicBezTo>
                <a:cubicBezTo>
                  <a:pt x="5642727" y="3505071"/>
                  <a:pt x="5670489" y="3489043"/>
                  <a:pt x="5699720" y="3489582"/>
                </a:cubicBezTo>
                <a:close/>
                <a:moveTo>
                  <a:pt x="6388346" y="3258305"/>
                </a:moveTo>
                <a:cubicBezTo>
                  <a:pt x="6388346" y="3258305"/>
                  <a:pt x="6388346" y="3258305"/>
                  <a:pt x="6555837" y="3258411"/>
                </a:cubicBezTo>
                <a:cubicBezTo>
                  <a:pt x="6566700" y="3258425"/>
                  <a:pt x="6576611" y="3264018"/>
                  <a:pt x="6582055" y="3273448"/>
                </a:cubicBezTo>
                <a:cubicBezTo>
                  <a:pt x="6582055" y="3273448"/>
                  <a:pt x="6582055" y="3273448"/>
                  <a:pt x="6666073" y="3418972"/>
                </a:cubicBezTo>
                <a:cubicBezTo>
                  <a:pt x="6671336" y="3428087"/>
                  <a:pt x="6671406" y="3439780"/>
                  <a:pt x="6665805" y="3448882"/>
                </a:cubicBezTo>
                <a:cubicBezTo>
                  <a:pt x="6665805" y="3448882"/>
                  <a:pt x="6665805" y="3448882"/>
                  <a:pt x="6582333" y="3594300"/>
                </a:cubicBezTo>
                <a:cubicBezTo>
                  <a:pt x="6577226" y="3603534"/>
                  <a:pt x="6567205" y="3609320"/>
                  <a:pt x="6556655" y="3609125"/>
                </a:cubicBezTo>
                <a:cubicBezTo>
                  <a:pt x="6556655" y="3609125"/>
                  <a:pt x="6556655" y="3609125"/>
                  <a:pt x="6388983" y="3608705"/>
                </a:cubicBezTo>
                <a:cubicBezTo>
                  <a:pt x="6378300" y="3609004"/>
                  <a:pt x="6368209" y="3603097"/>
                  <a:pt x="6362947" y="3593982"/>
                </a:cubicBezTo>
                <a:cubicBezTo>
                  <a:pt x="6362947" y="3593982"/>
                  <a:pt x="6362947" y="3593982"/>
                  <a:pt x="6278928" y="3448458"/>
                </a:cubicBezTo>
                <a:cubicBezTo>
                  <a:pt x="6273484" y="3439028"/>
                  <a:pt x="6273595" y="3427649"/>
                  <a:pt x="6279015" y="3418234"/>
                </a:cubicBezTo>
                <a:cubicBezTo>
                  <a:pt x="6279015" y="3418234"/>
                  <a:pt x="6279015" y="3418234"/>
                  <a:pt x="6362668" y="3273130"/>
                </a:cubicBezTo>
                <a:cubicBezTo>
                  <a:pt x="6367774" y="3263896"/>
                  <a:pt x="6377796" y="3258110"/>
                  <a:pt x="6388346" y="3258305"/>
                </a:cubicBezTo>
                <a:close/>
                <a:moveTo>
                  <a:pt x="7497241" y="2884843"/>
                </a:moveTo>
                <a:cubicBezTo>
                  <a:pt x="7497241" y="2884843"/>
                  <a:pt x="7497241" y="2884843"/>
                  <a:pt x="8049718" y="2885192"/>
                </a:cubicBezTo>
                <a:cubicBezTo>
                  <a:pt x="8085553" y="2885238"/>
                  <a:pt x="8118242" y="2903689"/>
                  <a:pt x="8136199" y="2934792"/>
                </a:cubicBezTo>
                <a:cubicBezTo>
                  <a:pt x="8136199" y="2934792"/>
                  <a:pt x="8136199" y="2934792"/>
                  <a:pt x="8413339" y="3414812"/>
                </a:cubicBezTo>
                <a:cubicBezTo>
                  <a:pt x="8430697" y="3444878"/>
                  <a:pt x="8430931" y="3483449"/>
                  <a:pt x="8412454" y="3513469"/>
                </a:cubicBezTo>
                <a:cubicBezTo>
                  <a:pt x="8412454" y="3513469"/>
                  <a:pt x="8412454" y="3513469"/>
                  <a:pt x="8137117" y="3993140"/>
                </a:cubicBezTo>
                <a:cubicBezTo>
                  <a:pt x="8120272" y="4023600"/>
                  <a:pt x="8087218" y="4042684"/>
                  <a:pt x="8052417" y="4042042"/>
                </a:cubicBezTo>
                <a:cubicBezTo>
                  <a:pt x="8052417" y="4042042"/>
                  <a:pt x="8052417" y="4042042"/>
                  <a:pt x="7499342" y="4040655"/>
                </a:cubicBezTo>
                <a:cubicBezTo>
                  <a:pt x="7464105" y="4041646"/>
                  <a:pt x="7430818" y="4022159"/>
                  <a:pt x="7413460" y="3992093"/>
                </a:cubicBezTo>
                <a:cubicBezTo>
                  <a:pt x="7413460" y="3992093"/>
                  <a:pt x="7413460" y="3992093"/>
                  <a:pt x="7136320" y="3512072"/>
                </a:cubicBezTo>
                <a:cubicBezTo>
                  <a:pt x="7118363" y="3480970"/>
                  <a:pt x="7118728" y="3443435"/>
                  <a:pt x="7136605" y="3412378"/>
                </a:cubicBezTo>
                <a:cubicBezTo>
                  <a:pt x="7136605" y="3412378"/>
                  <a:pt x="7136605" y="3412378"/>
                  <a:pt x="7412541" y="2933744"/>
                </a:cubicBezTo>
                <a:cubicBezTo>
                  <a:pt x="7429386" y="2903284"/>
                  <a:pt x="7462440" y="2884200"/>
                  <a:pt x="7497241" y="2884843"/>
                </a:cubicBezTo>
                <a:close/>
                <a:moveTo>
                  <a:pt x="6393234" y="2508974"/>
                </a:moveTo>
                <a:cubicBezTo>
                  <a:pt x="6393234" y="2508974"/>
                  <a:pt x="6393234" y="2508974"/>
                  <a:pt x="6710430" y="2509175"/>
                </a:cubicBezTo>
                <a:cubicBezTo>
                  <a:pt x="6731004" y="2509201"/>
                  <a:pt x="6749772" y="2519794"/>
                  <a:pt x="6760082" y="2537652"/>
                </a:cubicBezTo>
                <a:cubicBezTo>
                  <a:pt x="6760082" y="2537652"/>
                  <a:pt x="6760082" y="2537652"/>
                  <a:pt x="6919197" y="2813248"/>
                </a:cubicBezTo>
                <a:cubicBezTo>
                  <a:pt x="6929164" y="2830511"/>
                  <a:pt x="6929297" y="2852655"/>
                  <a:pt x="6918689" y="2869891"/>
                </a:cubicBezTo>
                <a:cubicBezTo>
                  <a:pt x="6918689" y="2869891"/>
                  <a:pt x="6918689" y="2869891"/>
                  <a:pt x="6760609" y="3145286"/>
                </a:cubicBezTo>
                <a:cubicBezTo>
                  <a:pt x="6750938" y="3162775"/>
                  <a:pt x="6731960" y="3173731"/>
                  <a:pt x="6711979" y="3173363"/>
                </a:cubicBezTo>
                <a:cubicBezTo>
                  <a:pt x="6711979" y="3173363"/>
                  <a:pt x="6711979" y="3173363"/>
                  <a:pt x="6394440" y="3172566"/>
                </a:cubicBezTo>
                <a:cubicBezTo>
                  <a:pt x="6374209" y="3173135"/>
                  <a:pt x="6355098" y="3161947"/>
                  <a:pt x="6345132" y="3144685"/>
                </a:cubicBezTo>
                <a:cubicBezTo>
                  <a:pt x="6345132" y="3144685"/>
                  <a:pt x="6345132" y="3144685"/>
                  <a:pt x="6186016" y="2869088"/>
                </a:cubicBezTo>
                <a:cubicBezTo>
                  <a:pt x="6175706" y="2851231"/>
                  <a:pt x="6175916" y="2829681"/>
                  <a:pt x="6186180" y="2811850"/>
                </a:cubicBezTo>
                <a:cubicBezTo>
                  <a:pt x="6186180" y="2811850"/>
                  <a:pt x="6186180" y="2811850"/>
                  <a:pt x="6344604" y="2537051"/>
                </a:cubicBezTo>
                <a:cubicBezTo>
                  <a:pt x="6354275" y="2519562"/>
                  <a:pt x="6373253" y="2508605"/>
                  <a:pt x="6393234" y="2508974"/>
                </a:cubicBezTo>
                <a:close/>
                <a:moveTo>
                  <a:pt x="7097611" y="923368"/>
                </a:moveTo>
                <a:cubicBezTo>
                  <a:pt x="7097611" y="923368"/>
                  <a:pt x="7097611" y="923368"/>
                  <a:pt x="7989180" y="923932"/>
                </a:cubicBezTo>
                <a:cubicBezTo>
                  <a:pt x="8047009" y="924007"/>
                  <a:pt x="8099761" y="953781"/>
                  <a:pt x="8128740" y="1003975"/>
                </a:cubicBezTo>
                <a:cubicBezTo>
                  <a:pt x="8128740" y="1003975"/>
                  <a:pt x="8128740" y="1003975"/>
                  <a:pt x="8575979" y="1778616"/>
                </a:cubicBezTo>
                <a:cubicBezTo>
                  <a:pt x="8603992" y="1827135"/>
                  <a:pt x="8604367" y="1889380"/>
                  <a:pt x="8574552" y="1937826"/>
                </a:cubicBezTo>
                <a:cubicBezTo>
                  <a:pt x="8574552" y="1937826"/>
                  <a:pt x="8574552" y="1937826"/>
                  <a:pt x="8130222" y="2711903"/>
                </a:cubicBezTo>
                <a:cubicBezTo>
                  <a:pt x="8103038" y="2761059"/>
                  <a:pt x="8049698" y="2791855"/>
                  <a:pt x="7993536" y="2790819"/>
                </a:cubicBezTo>
                <a:cubicBezTo>
                  <a:pt x="7993536" y="2790819"/>
                  <a:pt x="7993536" y="2790819"/>
                  <a:pt x="7101000" y="2788581"/>
                </a:cubicBezTo>
                <a:cubicBezTo>
                  <a:pt x="7044137" y="2790179"/>
                  <a:pt x="6990420" y="2758731"/>
                  <a:pt x="6962407" y="2710212"/>
                </a:cubicBezTo>
                <a:cubicBezTo>
                  <a:pt x="6962407" y="2710212"/>
                  <a:pt x="6962407" y="2710212"/>
                  <a:pt x="6515168" y="1935570"/>
                </a:cubicBezTo>
                <a:cubicBezTo>
                  <a:pt x="6486189" y="1885378"/>
                  <a:pt x="6486779" y="1824806"/>
                  <a:pt x="6515628" y="1774688"/>
                </a:cubicBezTo>
                <a:cubicBezTo>
                  <a:pt x="6515628" y="1774688"/>
                  <a:pt x="6515628" y="1774688"/>
                  <a:pt x="6960925" y="1002284"/>
                </a:cubicBezTo>
                <a:cubicBezTo>
                  <a:pt x="6988108" y="953127"/>
                  <a:pt x="7041448" y="922332"/>
                  <a:pt x="7097611" y="923368"/>
                </a:cubicBezTo>
                <a:close/>
                <a:moveTo>
                  <a:pt x="6548358" y="0"/>
                </a:moveTo>
                <a:lnTo>
                  <a:pt x="8687357" y="0"/>
                </a:lnTo>
                <a:lnTo>
                  <a:pt x="8687357" y="844465"/>
                </a:lnTo>
                <a:lnTo>
                  <a:pt x="8501061" y="843998"/>
                </a:lnTo>
                <a:cubicBezTo>
                  <a:pt x="8177202" y="843186"/>
                  <a:pt x="7793370" y="842224"/>
                  <a:pt x="7338457" y="841084"/>
                </a:cubicBezTo>
                <a:cubicBezTo>
                  <a:pt x="7152970" y="846300"/>
                  <a:pt x="6977743" y="743716"/>
                  <a:pt x="6886366" y="585445"/>
                </a:cubicBezTo>
                <a:cubicBezTo>
                  <a:pt x="6886366" y="585445"/>
                  <a:pt x="6886366" y="585445"/>
                  <a:pt x="6580991" y="56520"/>
                </a:cubicBezTo>
                <a:close/>
                <a:moveTo>
                  <a:pt x="405083" y="0"/>
                </a:moveTo>
                <a:lnTo>
                  <a:pt x="6450872" y="0"/>
                </a:lnTo>
                <a:lnTo>
                  <a:pt x="6535542" y="146650"/>
                </a:lnTo>
                <a:cubicBezTo>
                  <a:pt x="6615681" y="285455"/>
                  <a:pt x="6701163" y="433514"/>
                  <a:pt x="6792344" y="591444"/>
                </a:cubicBezTo>
                <a:cubicBezTo>
                  <a:pt x="6883721" y="749715"/>
                  <a:pt x="6884949" y="952757"/>
                  <a:pt x="6787688" y="1110786"/>
                </a:cubicBezTo>
                <a:cubicBezTo>
                  <a:pt x="6787688" y="1110786"/>
                  <a:pt x="6787688" y="1110786"/>
                  <a:pt x="5338288" y="3635817"/>
                </a:cubicBezTo>
                <a:cubicBezTo>
                  <a:pt x="5249615" y="3796165"/>
                  <a:pt x="5075616" y="3896623"/>
                  <a:pt x="4892415" y="3893242"/>
                </a:cubicBezTo>
                <a:cubicBezTo>
                  <a:pt x="4892415" y="3893242"/>
                  <a:pt x="4892415" y="3893242"/>
                  <a:pt x="1980974" y="3885943"/>
                </a:cubicBezTo>
                <a:cubicBezTo>
                  <a:pt x="1795486" y="3891159"/>
                  <a:pt x="1620261" y="3788575"/>
                  <a:pt x="1528883" y="3630305"/>
                </a:cubicBezTo>
                <a:cubicBezTo>
                  <a:pt x="1528883" y="3630305"/>
                  <a:pt x="1528883" y="3630305"/>
                  <a:pt x="69993" y="1103432"/>
                </a:cubicBezTo>
                <a:cubicBezTo>
                  <a:pt x="-24536" y="939704"/>
                  <a:pt x="-22612" y="742120"/>
                  <a:pt x="71498" y="578633"/>
                </a:cubicBezTo>
                <a:cubicBezTo>
                  <a:pt x="71498" y="578633"/>
                  <a:pt x="71498" y="578633"/>
                  <a:pt x="375546" y="51235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370" name="Google Shape;370;p25"/>
          <p:cNvSpPr txBox="1">
            <a:spLocks noGrp="1"/>
          </p:cNvSpPr>
          <p:nvPr>
            <p:ph type="title"/>
          </p:nvPr>
        </p:nvSpPr>
        <p:spPr>
          <a:xfrm>
            <a:off x="1094095" y="4124961"/>
            <a:ext cx="5238467" cy="1884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</a:pPr>
            <a:r>
              <a:rPr lang="en-US" sz="6000">
                <a:latin typeface="Times New Roman"/>
                <a:ea typeface="Times New Roman"/>
                <a:cs typeface="Times New Roman"/>
                <a:sym typeface="Times New Roman"/>
              </a:rPr>
              <a:t>Thank You!!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"/>
          <p:cNvSpPr txBox="1">
            <a:spLocks noGrp="1"/>
          </p:cNvSpPr>
          <p:nvPr>
            <p:ph type="title"/>
          </p:nvPr>
        </p:nvSpPr>
        <p:spPr>
          <a:xfrm>
            <a:off x="589873" y="1393533"/>
            <a:ext cx="2863200" cy="8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800" dirty="0">
                <a:latin typeface="Times New Roman"/>
                <a:ea typeface="Times New Roman"/>
                <a:cs typeface="Times New Roman"/>
                <a:sym typeface="Times New Roman"/>
              </a:rPr>
              <a:t>Index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3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3"/>
          <p:cNvSpPr txBox="1"/>
          <p:nvPr/>
        </p:nvSpPr>
        <p:spPr>
          <a:xfrm>
            <a:off x="6286148" y="609398"/>
            <a:ext cx="43929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</a:pPr>
            <a:r>
              <a:rPr lang="en-US" sz="3733" b="1" i="0" u="none" strike="noStrike" cap="none" dirty="0">
                <a:solidFill>
                  <a:srgbClr val="02102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4267" b="1" i="0" u="none" strike="noStrike" cap="none" dirty="0">
              <a:solidFill>
                <a:srgbClr val="02102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3"/>
          <p:cNvSpPr txBox="1"/>
          <p:nvPr/>
        </p:nvSpPr>
        <p:spPr>
          <a:xfrm>
            <a:off x="10407221" y="483440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fld id="{00000000-1234-1234-1234-123412341234}" type="slidenum">
              <a:rPr lang="en-US" sz="1867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sz="1867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3"/>
          <p:cNvSpPr txBox="1"/>
          <p:nvPr/>
        </p:nvSpPr>
        <p:spPr>
          <a:xfrm>
            <a:off x="3854941" y="638899"/>
            <a:ext cx="23385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>
                <a:solidFill>
                  <a:srgbClr val="00081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01</a:t>
            </a:r>
            <a:endParaRPr sz="2133" b="1" i="0" u="none" strike="noStrike" cap="none">
              <a:solidFill>
                <a:srgbClr val="00081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Google Shape;155;p3"/>
          <p:cNvSpPr txBox="1"/>
          <p:nvPr/>
        </p:nvSpPr>
        <p:spPr>
          <a:xfrm>
            <a:off x="6286148" y="1400008"/>
            <a:ext cx="59247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REVIEW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3"/>
          <p:cNvSpPr txBox="1"/>
          <p:nvPr/>
        </p:nvSpPr>
        <p:spPr>
          <a:xfrm>
            <a:off x="3854941" y="1414183"/>
            <a:ext cx="23385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>
                <a:solidFill>
                  <a:srgbClr val="00081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02</a:t>
            </a:r>
            <a:endParaRPr sz="2133" b="1" i="0" u="none" strike="noStrike" cap="none">
              <a:solidFill>
                <a:srgbClr val="00081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7" name="Google Shape;157;p3"/>
          <p:cNvSpPr txBox="1"/>
          <p:nvPr/>
        </p:nvSpPr>
        <p:spPr>
          <a:xfrm>
            <a:off x="6246482" y="3932015"/>
            <a:ext cx="43929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sz="4267" b="1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3"/>
          <p:cNvSpPr txBox="1"/>
          <p:nvPr/>
        </p:nvSpPr>
        <p:spPr>
          <a:xfrm>
            <a:off x="3833468" y="2324729"/>
            <a:ext cx="23385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>
                <a:solidFill>
                  <a:srgbClr val="00081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03</a:t>
            </a:r>
            <a:endParaRPr sz="2133" b="1" i="0" u="none" strike="noStrike" cap="none">
              <a:solidFill>
                <a:srgbClr val="00081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3"/>
          <p:cNvSpPr txBox="1"/>
          <p:nvPr/>
        </p:nvSpPr>
        <p:spPr>
          <a:xfrm>
            <a:off x="6261269" y="4822284"/>
            <a:ext cx="39351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  <a:endParaRPr sz="4267" b="1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3"/>
          <p:cNvSpPr txBox="1"/>
          <p:nvPr/>
        </p:nvSpPr>
        <p:spPr>
          <a:xfrm>
            <a:off x="3833473" y="3184563"/>
            <a:ext cx="23385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>
                <a:solidFill>
                  <a:srgbClr val="00081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04</a:t>
            </a:r>
            <a:endParaRPr sz="2133" b="1" i="0" u="none" strike="noStrike" cap="none">
              <a:solidFill>
                <a:srgbClr val="00081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3"/>
          <p:cNvSpPr txBox="1"/>
          <p:nvPr/>
        </p:nvSpPr>
        <p:spPr>
          <a:xfrm>
            <a:off x="6275943" y="5580763"/>
            <a:ext cx="39351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4267" b="1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3"/>
          <p:cNvSpPr txBox="1"/>
          <p:nvPr/>
        </p:nvSpPr>
        <p:spPr>
          <a:xfrm>
            <a:off x="3833468" y="3941819"/>
            <a:ext cx="23385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>
                <a:solidFill>
                  <a:srgbClr val="00081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05</a:t>
            </a:r>
            <a:endParaRPr sz="2133" b="1" i="0" u="none" strike="noStrike" cap="none">
              <a:solidFill>
                <a:srgbClr val="00081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63" name="Google Shape;163;p3"/>
          <p:cNvCxnSpPr/>
          <p:nvPr/>
        </p:nvCxnSpPr>
        <p:spPr>
          <a:xfrm>
            <a:off x="6235550" y="616350"/>
            <a:ext cx="0" cy="56253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64" name="Google Shape;164;p3"/>
          <p:cNvCxnSpPr/>
          <p:nvPr/>
        </p:nvCxnSpPr>
        <p:spPr>
          <a:xfrm>
            <a:off x="4451498" y="1335528"/>
            <a:ext cx="72111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65" name="Google Shape;165;p3"/>
          <p:cNvCxnSpPr/>
          <p:nvPr/>
        </p:nvCxnSpPr>
        <p:spPr>
          <a:xfrm>
            <a:off x="4451498" y="2200803"/>
            <a:ext cx="72111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66" name="Google Shape;166;p3"/>
          <p:cNvCxnSpPr/>
          <p:nvPr/>
        </p:nvCxnSpPr>
        <p:spPr>
          <a:xfrm>
            <a:off x="4451498" y="4757804"/>
            <a:ext cx="73341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67" name="Google Shape;167;p3"/>
          <p:cNvCxnSpPr/>
          <p:nvPr/>
        </p:nvCxnSpPr>
        <p:spPr>
          <a:xfrm>
            <a:off x="4451498" y="5580763"/>
            <a:ext cx="73341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sp>
        <p:nvSpPr>
          <p:cNvPr id="168" name="Google Shape;168;p3"/>
          <p:cNvSpPr txBox="1"/>
          <p:nvPr/>
        </p:nvSpPr>
        <p:spPr>
          <a:xfrm>
            <a:off x="6246482" y="2285038"/>
            <a:ext cx="59247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RESEARCH GAP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9" name="Google Shape;169;p3"/>
          <p:cNvCxnSpPr/>
          <p:nvPr/>
        </p:nvCxnSpPr>
        <p:spPr>
          <a:xfrm>
            <a:off x="4451511" y="3037180"/>
            <a:ext cx="72111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70" name="Google Shape;170;p3"/>
          <p:cNvSpPr txBox="1"/>
          <p:nvPr/>
        </p:nvSpPr>
        <p:spPr>
          <a:xfrm>
            <a:off x="6261269" y="3184563"/>
            <a:ext cx="6025863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NOVELTY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"/>
          <p:cNvCxnSpPr/>
          <p:nvPr/>
        </p:nvCxnSpPr>
        <p:spPr>
          <a:xfrm>
            <a:off x="4331111" y="3896230"/>
            <a:ext cx="72111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72" name="Google Shape;172;p3"/>
          <p:cNvSpPr txBox="1"/>
          <p:nvPr/>
        </p:nvSpPr>
        <p:spPr>
          <a:xfrm>
            <a:off x="3833468" y="4784094"/>
            <a:ext cx="23385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>
                <a:solidFill>
                  <a:srgbClr val="00081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06</a:t>
            </a:r>
            <a:endParaRPr sz="2133" b="1" i="0" u="none" strike="noStrike" cap="none">
              <a:solidFill>
                <a:srgbClr val="00081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"/>
          <p:cNvSpPr txBox="1"/>
          <p:nvPr/>
        </p:nvSpPr>
        <p:spPr>
          <a:xfrm>
            <a:off x="3833468" y="5607056"/>
            <a:ext cx="23385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rPr lang="en-US" sz="3733" b="1" i="0" u="none" strike="noStrike" cap="none">
                <a:solidFill>
                  <a:srgbClr val="00081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07</a:t>
            </a:r>
            <a:endParaRPr sz="2133" b="1" i="0" u="none" strike="noStrike" cap="none">
              <a:solidFill>
                <a:srgbClr val="00081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"/>
          <p:cNvSpPr txBox="1">
            <a:spLocks noGrp="1"/>
          </p:cNvSpPr>
          <p:nvPr>
            <p:ph type="body" idx="1"/>
          </p:nvPr>
        </p:nvSpPr>
        <p:spPr>
          <a:xfrm>
            <a:off x="971551" y="2457451"/>
            <a:ext cx="10458451" cy="22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30479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</a:pPr>
            <a:r>
              <a:rPr lang="en-US" sz="6400">
                <a:latin typeface="Times New Roman"/>
                <a:ea typeface="Times New Roman"/>
                <a:cs typeface="Times New Roman"/>
                <a:sym typeface="Times New Roman"/>
              </a:rPr>
              <a:t>01</a:t>
            </a:r>
            <a:endParaRPr/>
          </a:p>
          <a:p>
            <a:pPr marL="609585" lvl="0" indent="-30479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</a:pPr>
            <a:r>
              <a:rPr lang="en-US" sz="64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6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4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"/>
          <p:cNvSpPr txBox="1">
            <a:spLocks noGrp="1"/>
          </p:cNvSpPr>
          <p:nvPr>
            <p:ph type="title"/>
          </p:nvPr>
        </p:nvSpPr>
        <p:spPr>
          <a:xfrm>
            <a:off x="33246" y="1056236"/>
            <a:ext cx="3855263" cy="1281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5" name="Google Shape;185;p5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p5"/>
          <p:cNvSpPr txBox="1"/>
          <p:nvPr/>
        </p:nvSpPr>
        <p:spPr>
          <a:xfrm>
            <a:off x="3888508" y="285013"/>
            <a:ext cx="8039635" cy="607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FFA800"/>
              </a:buClr>
              <a:buSzPts val="3100"/>
              <a:buFont typeface="Times New Roman"/>
              <a:buChar char="❑"/>
            </a:pPr>
            <a:r>
              <a:rPr lang="en-US" sz="3100" b="0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Vision is crucial for seeing the world around</a:t>
            </a:r>
            <a:endParaRPr sz="3100" b="0" i="0" u="none" strike="noStrike" cap="none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FFA800"/>
              </a:buClr>
              <a:buSzPts val="3100"/>
              <a:buFont typeface="Times New Roman"/>
              <a:buChar char="❑"/>
            </a:pPr>
            <a:r>
              <a:rPr lang="en-US" sz="3100" b="0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Globally 253 million visually impaired people</a:t>
            </a:r>
            <a:endParaRPr sz="3100" b="0" i="0" u="none" strike="noStrike" cap="none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FFA800"/>
              </a:buClr>
              <a:buSzPts val="3100"/>
              <a:buFont typeface="Times New Roman"/>
              <a:buChar char="❑"/>
            </a:pPr>
            <a:r>
              <a:rPr lang="en-US" sz="3100" b="0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Secure and Independent Mobility is a challenge </a:t>
            </a:r>
            <a:endParaRPr sz="3100" b="0" i="0" u="none" strike="noStrike" cap="none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FFA800"/>
              </a:buClr>
              <a:buSzPts val="3100"/>
              <a:buFont typeface="Times New Roman"/>
              <a:buChar char="❑"/>
            </a:pPr>
            <a:r>
              <a:rPr lang="en-US" sz="3100" b="0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Mobility and Navigation assistance using Electronic Travel Aid</a:t>
            </a:r>
            <a:endParaRPr sz="3100" b="0" i="0" u="none" strike="noStrike" cap="none">
              <a:solidFill>
                <a:srgbClr val="02102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"/>
          <p:cNvSpPr txBox="1">
            <a:spLocks noGrp="1"/>
          </p:cNvSpPr>
          <p:nvPr>
            <p:ph type="body" idx="1"/>
          </p:nvPr>
        </p:nvSpPr>
        <p:spPr>
          <a:xfrm>
            <a:off x="971551" y="2457451"/>
            <a:ext cx="10458451" cy="22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30479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</a:pPr>
            <a:r>
              <a:rPr lang="en-US" sz="6400">
                <a:latin typeface="Times New Roman"/>
                <a:ea typeface="Times New Roman"/>
                <a:cs typeface="Times New Roman"/>
                <a:sym typeface="Times New Roman"/>
              </a:rPr>
              <a:t>02</a:t>
            </a:r>
            <a:endParaRPr/>
          </a:p>
          <a:p>
            <a:pPr marL="609585" lvl="0" indent="-30479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</a:pPr>
            <a:r>
              <a:rPr lang="en-US" sz="6400">
                <a:latin typeface="Times New Roman"/>
                <a:ea typeface="Times New Roman"/>
                <a:cs typeface="Times New Roman"/>
                <a:sym typeface="Times New Roman"/>
              </a:rPr>
              <a:t>LITERATURE REVIEW</a:t>
            </a:r>
            <a:endParaRPr sz="6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6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7"/>
          <p:cNvSpPr txBox="1">
            <a:spLocks noGrp="1"/>
          </p:cNvSpPr>
          <p:nvPr>
            <p:ph type="sldNum" idx="12"/>
          </p:nvPr>
        </p:nvSpPr>
        <p:spPr>
          <a:xfrm>
            <a:off x="5779092" y="6251434"/>
            <a:ext cx="633816" cy="60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7"/>
          <p:cNvSpPr txBox="1"/>
          <p:nvPr/>
        </p:nvSpPr>
        <p:spPr>
          <a:xfrm>
            <a:off x="3566172" y="250614"/>
            <a:ext cx="5059655" cy="98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1" i="0" u="none" strike="noStrike" cap="none">
                <a:solidFill>
                  <a:srgbClr val="FFB4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Review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7"/>
          <p:cNvSpPr txBox="1"/>
          <p:nvPr/>
        </p:nvSpPr>
        <p:spPr>
          <a:xfrm>
            <a:off x="600272" y="1082650"/>
            <a:ext cx="2553310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rgbClr val="F2F2F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800" b="1" i="0" u="none" strike="noStrike" cap="none">
                <a:solidFill>
                  <a:srgbClr val="F2F2F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White cane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rgbClr val="F2F2F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0" name="Google Shape;20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0151" y="1841125"/>
            <a:ext cx="2866021" cy="1806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7"/>
          <p:cNvSpPr/>
          <p:nvPr/>
        </p:nvSpPr>
        <p:spPr>
          <a:xfrm>
            <a:off x="600272" y="3756331"/>
            <a:ext cx="2913512" cy="1508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 basic, adaptable, reliable and low-maintenance assistive device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7"/>
          <p:cNvSpPr txBox="1"/>
          <p:nvPr/>
        </p:nvSpPr>
        <p:spPr>
          <a:xfrm>
            <a:off x="5051450" y="1098039"/>
            <a:ext cx="21307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Guide dog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26517" y="1841122"/>
            <a:ext cx="3638550" cy="18069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7"/>
          <p:cNvSpPr/>
          <p:nvPr/>
        </p:nvSpPr>
        <p:spPr>
          <a:xfrm>
            <a:off x="3978876" y="3736654"/>
            <a:ext cx="3886192" cy="1154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guide dog is useful to detect and avoiding barriers in the course of travel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49073" y="1841123"/>
            <a:ext cx="2653627" cy="18069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7"/>
          <p:cNvSpPr/>
          <p:nvPr/>
        </p:nvSpPr>
        <p:spPr>
          <a:xfrm>
            <a:off x="8103379" y="3736654"/>
            <a:ext cx="3566230" cy="1154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device has an attached DTMF device with 5 sensors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7"/>
          <p:cNvSpPr txBox="1"/>
          <p:nvPr/>
        </p:nvSpPr>
        <p:spPr>
          <a:xfrm>
            <a:off x="8730933" y="1079978"/>
            <a:ext cx="254749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Medico Stick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8"/>
          <p:cNvSpPr txBox="1">
            <a:spLocks noGrp="1"/>
          </p:cNvSpPr>
          <p:nvPr>
            <p:ph type="sldNum" idx="12"/>
          </p:nvPr>
        </p:nvSpPr>
        <p:spPr>
          <a:xfrm>
            <a:off x="5738100" y="6142333"/>
            <a:ext cx="715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3" name="Google Shape;213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7920" y="1303908"/>
            <a:ext cx="3250494" cy="201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8"/>
          <p:cNvSpPr/>
          <p:nvPr/>
        </p:nvSpPr>
        <p:spPr>
          <a:xfrm>
            <a:off x="420130" y="3450749"/>
            <a:ext cx="3378284" cy="1508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Employs a touch-sensitive pin-matrix display and represents various map elements</a:t>
            </a:r>
            <a:endParaRPr sz="2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8"/>
          <p:cNvSpPr txBox="1"/>
          <p:nvPr/>
        </p:nvSpPr>
        <p:spPr>
          <a:xfrm>
            <a:off x="685494" y="638119"/>
            <a:ext cx="303141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Reading maps</a:t>
            </a:r>
            <a:endParaRPr sz="2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6" name="Google Shape;216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36898" y="1303908"/>
            <a:ext cx="3250493" cy="201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8"/>
          <p:cNvSpPr/>
          <p:nvPr/>
        </p:nvSpPr>
        <p:spPr>
          <a:xfrm>
            <a:off x="4174826" y="3450749"/>
            <a:ext cx="3778249" cy="1154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prototype.</a:t>
            </a:r>
            <a:endParaRPr/>
          </a:p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Three ultrasonic sonar sensors used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8"/>
          <p:cNvSpPr txBox="1"/>
          <p:nvPr/>
        </p:nvSpPr>
        <p:spPr>
          <a:xfrm>
            <a:off x="4536898" y="709709"/>
            <a:ext cx="3106941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Ultrasonic based</a:t>
            </a:r>
            <a:endParaRPr sz="28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9" name="Google Shape;219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05992" y="1303908"/>
            <a:ext cx="3054107" cy="201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8"/>
          <p:cNvSpPr/>
          <p:nvPr/>
        </p:nvSpPr>
        <p:spPr>
          <a:xfrm>
            <a:off x="8222958" y="3450749"/>
            <a:ext cx="3242138" cy="256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Uses GPS and voice recognition along with obstacle avoidance</a:t>
            </a:r>
            <a:endParaRPr/>
          </a:p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Latitude and longitude values are received continuously from the GPS receiver</a:t>
            </a:r>
            <a:endParaRPr sz="20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1" name="Google Shape;221;p8"/>
          <p:cNvSpPr txBox="1"/>
          <p:nvPr/>
        </p:nvSpPr>
        <p:spPr>
          <a:xfrm>
            <a:off x="8630765" y="699675"/>
            <a:ext cx="2339102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GPS Based </a:t>
            </a:r>
            <a:endParaRPr sz="2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9"/>
          <p:cNvSpPr txBox="1">
            <a:spLocks noGrp="1"/>
          </p:cNvSpPr>
          <p:nvPr>
            <p:ph type="title"/>
          </p:nvPr>
        </p:nvSpPr>
        <p:spPr>
          <a:xfrm>
            <a:off x="107178" y="789719"/>
            <a:ext cx="4923200" cy="10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800">
                <a:latin typeface="Times New Roman"/>
                <a:ea typeface="Times New Roman"/>
                <a:cs typeface="Times New Roman"/>
                <a:sym typeface="Times New Roman"/>
              </a:rPr>
              <a:t>Research Gap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7" name="Google Shape;227;p9"/>
          <p:cNvSpPr txBox="1">
            <a:spLocks noGrp="1"/>
          </p:cNvSpPr>
          <p:nvPr>
            <p:ph type="sldNum" idx="12"/>
          </p:nvPr>
        </p:nvSpPr>
        <p:spPr>
          <a:xfrm>
            <a:off x="-8000" y="0"/>
            <a:ext cx="731600" cy="7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8" name="Google Shape;228;p9"/>
          <p:cNvCxnSpPr/>
          <p:nvPr/>
        </p:nvCxnSpPr>
        <p:spPr>
          <a:xfrm>
            <a:off x="6081419" y="2000139"/>
            <a:ext cx="1344016" cy="0"/>
          </a:xfrm>
          <a:prstGeom prst="straightConnector1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9" name="Google Shape;229;p9"/>
          <p:cNvSpPr txBox="1">
            <a:spLocks noGrp="1"/>
          </p:cNvSpPr>
          <p:nvPr>
            <p:ph type="body" idx="1"/>
          </p:nvPr>
        </p:nvSpPr>
        <p:spPr>
          <a:xfrm>
            <a:off x="4135273" y="1155147"/>
            <a:ext cx="8056728" cy="5054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lvl="0" indent="-18624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33"/>
              <a:buFont typeface="Noto Sans Symbols"/>
              <a:buChar char="❏"/>
            </a:pPr>
            <a:r>
              <a:rPr lang="en-US" sz="293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Bulky and Heavy-Weight</a:t>
            </a:r>
            <a:endParaRPr/>
          </a:p>
          <a:p>
            <a:pPr marL="609584" lvl="0" indent="-203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❏"/>
            </a:pP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Lack of useful function</a:t>
            </a: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9584" lvl="0" indent="-203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❏"/>
            </a:pP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Acceptability among visually impaired</a:t>
            </a: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9585" lvl="0" indent="-203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❏"/>
            </a:pP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Expensive</a:t>
            </a: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9585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33"/>
              <a:buNone/>
            </a:pPr>
            <a:endParaRPr sz="2933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milia template">
  <a:themeElements>
    <a:clrScheme name="Custom 347">
      <a:dk1>
        <a:srgbClr val="021028"/>
      </a:dk1>
      <a:lt1>
        <a:srgbClr val="FFFFFF"/>
      </a:lt1>
      <a:dk2>
        <a:srgbClr val="294667"/>
      </a:dk2>
      <a:lt2>
        <a:srgbClr val="D6DDE4"/>
      </a:lt2>
      <a:accent1>
        <a:srgbClr val="FFB424"/>
      </a:accent1>
      <a:accent2>
        <a:srgbClr val="FF8400"/>
      </a:accent2>
      <a:accent3>
        <a:srgbClr val="4E6D92"/>
      </a:accent3>
      <a:accent4>
        <a:srgbClr val="6BA0E0"/>
      </a:accent4>
      <a:accent5>
        <a:srgbClr val="1FC3A6"/>
      </a:accent5>
      <a:accent6>
        <a:srgbClr val="ABF07F"/>
      </a:accent6>
      <a:hlink>
        <a:srgbClr val="02102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Emilia template">
  <a:themeElements>
    <a:clrScheme name="Custom 347">
      <a:dk1>
        <a:srgbClr val="021028"/>
      </a:dk1>
      <a:lt1>
        <a:srgbClr val="FFFFFF"/>
      </a:lt1>
      <a:dk2>
        <a:srgbClr val="294667"/>
      </a:dk2>
      <a:lt2>
        <a:srgbClr val="D6DDE4"/>
      </a:lt2>
      <a:accent1>
        <a:srgbClr val="FFB424"/>
      </a:accent1>
      <a:accent2>
        <a:srgbClr val="FF8400"/>
      </a:accent2>
      <a:accent3>
        <a:srgbClr val="4E6D92"/>
      </a:accent3>
      <a:accent4>
        <a:srgbClr val="6BA0E0"/>
      </a:accent4>
      <a:accent5>
        <a:srgbClr val="1FC3A6"/>
      </a:accent5>
      <a:accent6>
        <a:srgbClr val="ABF07F"/>
      </a:accent6>
      <a:hlink>
        <a:srgbClr val="02102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1053</Words>
  <Application>Microsoft Office PowerPoint</Application>
  <PresentationFormat>Custom</PresentationFormat>
  <Paragraphs>265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Times New Roman</vt:lpstr>
      <vt:lpstr>Libre Baskerville</vt:lpstr>
      <vt:lpstr>Calibri</vt:lpstr>
      <vt:lpstr>Noto Sans Symbols</vt:lpstr>
      <vt:lpstr>Open Sans</vt:lpstr>
      <vt:lpstr>Merriweather</vt:lpstr>
      <vt:lpstr>Emilia template</vt:lpstr>
      <vt:lpstr>1_Emilia template</vt:lpstr>
      <vt:lpstr> Electronic System for Navigation of Visually Impaired People​   </vt:lpstr>
      <vt:lpstr>PowerPoint Presentation</vt:lpstr>
      <vt:lpstr>Index</vt:lpstr>
      <vt:lpstr>PowerPoint Presentation</vt:lpstr>
      <vt:lpstr>Introduction</vt:lpstr>
      <vt:lpstr>PowerPoint Presentation</vt:lpstr>
      <vt:lpstr>PowerPoint Presentation</vt:lpstr>
      <vt:lpstr>PowerPoint Presentation</vt:lpstr>
      <vt:lpstr>Research Gap</vt:lpstr>
      <vt:lpstr>Novelty</vt:lpstr>
      <vt:lpstr>PowerPoint Presentation</vt:lpstr>
      <vt:lpstr>PowerPoint Presentation</vt:lpstr>
      <vt:lpstr>Dataset-1</vt:lpstr>
      <vt:lpstr>Dataset-2</vt:lpstr>
      <vt:lpstr>PowerPoint Presentation</vt:lpstr>
      <vt:lpstr>FL0WCHART-2</vt:lpstr>
      <vt:lpstr>PowerPoint Presentation</vt:lpstr>
      <vt:lpstr>PowerPoint Presentation</vt:lpstr>
      <vt:lpstr>Results :</vt:lpstr>
      <vt:lpstr>PowerPoint Presentation</vt:lpstr>
      <vt:lpstr>Advantages</vt:lpstr>
      <vt:lpstr>PowerPoint Presentation</vt:lpstr>
      <vt:lpstr>Conclusion </vt:lpstr>
      <vt:lpstr>PowerPoint Presentation</vt:lpstr>
      <vt:lpstr>PowerPoint Presentation</vt:lpstr>
      <vt:lpstr>Thank You!!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Electronic System for Navigation of Visually Impaired People​   </dc:title>
  <dc:creator>Chinmay Jangle</dc:creator>
  <cp:lastModifiedBy>Windows User</cp:lastModifiedBy>
  <cp:revision>4</cp:revision>
  <dcterms:created xsi:type="dcterms:W3CDTF">2022-02-17T10:54:17Z</dcterms:created>
  <dcterms:modified xsi:type="dcterms:W3CDTF">2022-03-03T08:28:59Z</dcterms:modified>
</cp:coreProperties>
</file>